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906000" cy="6858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2E29"/>
    <a:srgbClr val="2EB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EE0D6ED-B277-4A07-B5F9-9ABE9FFA3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C8BDDF9-6359-4E5E-B501-9ED06E8D9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6527A2E-5E66-4C69-B419-831F722A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4C17E4-4A4B-44B9-889E-63D8CF73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8A36783-0ABA-468E-9285-3C7414F4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6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C250A9-3CE0-4C7A-97BB-9D46943C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A39AE30-CCA8-4468-AE33-3CB43BE4A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3C5F51-7022-41A1-8265-52579441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5A0B965-63DC-4461-820F-896776A2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FED6061-E03A-4A9D-A5C7-520327E7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295DEF4-D080-45FD-A7F8-AB088B455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0E42FBA-4B90-4C54-9919-1E2BBFFD4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97A76D4-E1A8-4BD0-A677-EEE5F1FA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D25CE50-8551-4ADF-901D-2CA38BC1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CF28664-3604-4F69-B529-A33A24E6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8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270842-B278-4E9F-94ED-1E5B88A2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0158DB7-82A7-4705-A419-CBD894F6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F0DC738-2635-445F-BA5E-FB87A5C5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99DC265-E2D7-4845-8168-767B450E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9DFE8A-A0DD-4783-854D-672CAE9A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52295E-AAD1-49EE-B22D-BFAC13C4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E8EA431-CB4D-4192-AC17-0D5D5357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975D3DC-3C44-4466-A04B-FCB56155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785E90A-5714-4DD3-A3A8-AE882808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64AEC73-D9C6-41F9-876E-0E9788E7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36CDB9-44B6-49F0-8AA2-B9268618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7B1359-9D42-41F4-B16B-AD2601283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5425461-7959-4A60-81E8-93DC2BF3C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3D7F409-33CB-4F5C-8300-F9A5A641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A99D58D-AD85-4CD7-BDDF-6B7EBC5E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57C08-23D9-4115-A040-6FE7053F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876C89-CA27-4F3D-9D89-F2E075B7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432B54B-D72E-454D-91DD-9F32BFADC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A81D34F-2BE5-41FB-A244-F6E2E0514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D574B8F-EA4A-4C8F-AEB8-1F3C765E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A39216D-675C-47EB-BF02-5334F1EC0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72A56BC-54AA-4219-A16B-9DE28773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4F0B958-5E09-4A8B-9689-C795ECCC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E9D2B3A-1713-4036-811A-835AE8A49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7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0770D0-512E-4C01-8BEE-8DBD7AFE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CEBF7A1-44F0-4BA8-91F4-B23B7BCC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1C36BBD-E067-41D4-867E-18AD337A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ADB37E5-E70F-4EBD-9B82-B6C03A7F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4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BABDBD6-9EA8-4EFB-9289-8DD546BA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9B18C4E-ED50-4FBC-B3CB-11100E06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C540F05-5719-48F7-AA65-C0468862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4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4253FF-37BB-4AE8-8290-F0575071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E41A6BF-EDDD-40D1-A37F-9B7DC0385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72A8086-628A-4DFE-A917-27901F23F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07E2075-6942-4767-A0A4-603AD8FD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5E61651-46CA-4F7F-A282-CDAB3420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DA6F8E0-192B-4C68-B501-27019BC55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B73073-E211-47B4-8744-7926FD298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29C54CB-AB68-4737-B93F-2D3EB6D51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1343908-7014-4DB5-AEE2-08FDF5432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C252C14-1191-4FFE-8BCE-40268D57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60F8B33-476A-4E9E-9583-FA3B333C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FF6E176-698E-468E-B2F9-AB7E2E69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0662DA9-D57D-4542-ACA2-509C33D7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8A50A23-6319-4E99-9554-81079AB1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B72949-1DE0-44E5-B47C-32964D51A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0B60-BB2C-4FB3-AA30-6C3053EFA3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FBA98F6-3DE7-4143-8F85-05207E536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44CC678-8031-43B8-9ADC-0EE3FEB86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C935-C901-4BCE-8783-8BF4FA13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0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34CA391E-9B70-47AA-A36A-FAB2A1E9590C}"/>
              </a:ext>
            </a:extLst>
          </p:cNvPr>
          <p:cNvSpPr/>
          <p:nvPr/>
        </p:nvSpPr>
        <p:spPr>
          <a:xfrm>
            <a:off x="1856993" y="-63226"/>
            <a:ext cx="6307677" cy="965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53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องค์การบริหารส่วนตำบลควนเมา</a:t>
            </a:r>
            <a:endParaRPr lang="en-US" sz="53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grpSp>
        <p:nvGrpSpPr>
          <p:cNvPr id="33" name="กลุ่ม 32">
            <a:extLst>
              <a:ext uri="{FF2B5EF4-FFF2-40B4-BE49-F238E27FC236}">
                <a16:creationId xmlns:a16="http://schemas.microsoft.com/office/drawing/2014/main" id="{E0149251-5160-40BC-B704-E8E09A66A411}"/>
              </a:ext>
            </a:extLst>
          </p:cNvPr>
          <p:cNvGrpSpPr/>
          <p:nvPr/>
        </p:nvGrpSpPr>
        <p:grpSpPr>
          <a:xfrm>
            <a:off x="1476410" y="753696"/>
            <a:ext cx="6991188" cy="553998"/>
            <a:chOff x="1423298" y="742932"/>
            <a:chExt cx="6991188" cy="553998"/>
          </a:xfrm>
        </p:grpSpPr>
        <p:sp>
          <p:nvSpPr>
            <p:cNvPr id="19" name="สี่เหลี่ยมผืนผ้า: มุมมน 18">
              <a:extLst>
                <a:ext uri="{FF2B5EF4-FFF2-40B4-BE49-F238E27FC236}">
                  <a16:creationId xmlns:a16="http://schemas.microsoft.com/office/drawing/2014/main" id="{3176CF29-6738-45C0-938A-BD0631B37820}"/>
                </a:ext>
              </a:extLst>
            </p:cNvPr>
            <p:cNvSpPr/>
            <p:nvPr/>
          </p:nvSpPr>
          <p:spPr>
            <a:xfrm>
              <a:off x="1423298" y="745936"/>
              <a:ext cx="6991188" cy="540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สี่เหลี่ยมผืนผ้า 6">
              <a:extLst>
                <a:ext uri="{FF2B5EF4-FFF2-40B4-BE49-F238E27FC236}">
                  <a16:creationId xmlns:a16="http://schemas.microsoft.com/office/drawing/2014/main" id="{7097D2A7-5E6E-4F61-8688-34A0683301F0}"/>
                </a:ext>
              </a:extLst>
            </p:cNvPr>
            <p:cNvSpPr/>
            <p:nvPr/>
          </p:nvSpPr>
          <p:spPr>
            <a:xfrm>
              <a:off x="1741083" y="742932"/>
              <a:ext cx="658203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3000" b="1" dirty="0">
                  <a:solidFill>
                    <a:schemeClr val="bg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รับลงทะเบียนเบี้ยยังชีพผู้สูงอายุ ประจำปีงบประมาณ 2566</a:t>
              </a:r>
            </a:p>
          </p:txBody>
        </p:sp>
      </p:grp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317BEFCD-D2E7-4119-A10F-4913AE305A6F}"/>
              </a:ext>
            </a:extLst>
          </p:cNvPr>
          <p:cNvSpPr/>
          <p:nvPr/>
        </p:nvSpPr>
        <p:spPr>
          <a:xfrm>
            <a:off x="56093" y="1369667"/>
            <a:ext cx="9740900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th-TH" sz="2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      ขอเชิญชวน</a:t>
            </a:r>
            <a:r>
              <a:rPr lang="th-TH" sz="2200" b="1" dirty="0">
                <a:solidFill>
                  <a:srgbClr val="FF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ผู้มีอายุ 60 ปีบริบูรณ์ขึ้นไป ในปีงบประมาณ 256</a:t>
            </a:r>
            <a:r>
              <a:rPr lang="en-US" sz="2200" b="1" dirty="0">
                <a:solidFill>
                  <a:srgbClr val="FF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6</a:t>
            </a:r>
            <a:r>
              <a:rPr lang="th-TH" sz="2200" b="1" dirty="0">
                <a:solidFill>
                  <a:srgbClr val="FF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(</a:t>
            </a: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เกิดก่อนวันที่ </a:t>
            </a:r>
            <a:r>
              <a:rPr lang="en-US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</a:t>
            </a: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กันยายน 2506</a:t>
            </a:r>
            <a:r>
              <a:rPr lang="en-US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)</a:t>
            </a: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และ</a:t>
            </a:r>
            <a:r>
              <a:rPr lang="th-TH" sz="2200" b="1" dirty="0">
                <a:solidFill>
                  <a:srgbClr val="FF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ยังไม่เคยลงทะเบียน</a:t>
            </a: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ขอรับเงินเบี้ยยังชีพผู้สูงอายุ โดยมี</a:t>
            </a:r>
            <a:r>
              <a:rPr lang="th-TH" sz="2200" b="1" u="sng" dirty="0">
                <a:solidFill>
                  <a:schemeClr val="accent1">
                    <a:lumMod val="75000"/>
                  </a:schemeClr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คุณสมบัติ</a:t>
            </a:r>
            <a:r>
              <a:rPr lang="th-TH" sz="2200" b="1" dirty="0">
                <a:solidFill>
                  <a:schemeClr val="accent1">
                    <a:lumMod val="75000"/>
                  </a:schemeClr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th-TH" sz="22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ดังนี้</a:t>
            </a:r>
            <a:endParaRPr lang="en-US" sz="22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indent="-342900" algn="thaiDist">
              <a:lnSpc>
                <a:spcPct val="107000"/>
              </a:lnSpc>
              <a:buSzPts val="2000"/>
              <a:buFont typeface="+mj-lt"/>
              <a:buAutoNum type="arabicPeriod"/>
            </a:pP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มีทะเบียนบ้านอยู่ในเขตตำบลควนเมา</a:t>
            </a:r>
          </a:p>
          <a:p>
            <a:pPr marL="342900" indent="-342900" algn="thaiDist">
              <a:lnSpc>
                <a:spcPct val="107000"/>
              </a:lnSpc>
              <a:buSzPts val="2000"/>
              <a:buFont typeface="+mj-lt"/>
              <a:buAutoNum type="arabicPeriod"/>
            </a:pPr>
            <a:r>
              <a:rPr lang="th-TH" sz="22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ไม่เป็นผู้ได้รับสวัสดิการหรือสิทธิประโยชน์อื่นใดจากหน่วยงานของรัฐ รัฐวิสาหกิจ หรือองค์กรปกครองส่วนท้องถิ่น ณ วันที่มีสิทธิได้รับเงินเบี้ยยังชีพที่ประสงค์จะรับเงินเบี้ยยังชีพผู้สูงอายุ</a:t>
            </a:r>
            <a:endParaRPr lang="en-US" sz="22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89DC79D7-63F7-41D3-ADB7-B989B97D084A}"/>
              </a:ext>
            </a:extLst>
          </p:cNvPr>
          <p:cNvSpPr/>
          <p:nvPr/>
        </p:nvSpPr>
        <p:spPr>
          <a:xfrm>
            <a:off x="281225" y="3742450"/>
            <a:ext cx="4937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/>
              <a:t>		</a:t>
            </a:r>
          </a:p>
        </p:txBody>
      </p:sp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33D99D84-C76E-434F-B1D5-63513F001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36" y="206638"/>
            <a:ext cx="1049819" cy="1049819"/>
          </a:xfrm>
          <a:prstGeom prst="rect">
            <a:avLst/>
          </a:prstGeom>
        </p:spPr>
      </p:pic>
      <p:sp>
        <p:nvSpPr>
          <p:cNvPr id="25" name="สี่เหลี่ยมผืนผ้า 24">
            <a:extLst>
              <a:ext uri="{FF2B5EF4-FFF2-40B4-BE49-F238E27FC236}">
                <a16:creationId xmlns:a16="http://schemas.microsoft.com/office/drawing/2014/main" id="{7ABF74C9-C39E-4F16-8C0C-D9247B69102C}"/>
              </a:ext>
            </a:extLst>
          </p:cNvPr>
          <p:cNvSpPr/>
          <p:nvPr/>
        </p:nvSpPr>
        <p:spPr>
          <a:xfrm>
            <a:off x="2096429" y="4290192"/>
            <a:ext cx="78095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ตั้งแต่ </a:t>
            </a:r>
            <a:r>
              <a:rPr 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ตุลาคม 2564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ถึง </a:t>
            </a:r>
            <a:r>
              <a:rPr 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พฤศจิกายน 2564</a:t>
            </a:r>
          </a:p>
          <a:p>
            <a:pPr algn="ctr"/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3 มกราคม 2565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ถึง </a:t>
            </a:r>
            <a:r>
              <a:rPr 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30 กันยายน 2565 </a:t>
            </a:r>
          </a:p>
          <a:p>
            <a:pPr algn="ctr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ในวันและเวลาราชการ</a:t>
            </a:r>
          </a:p>
          <a:p>
            <a:pPr algn="ctr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ณ สำนักปลัด  องค์การบริหารส่วนตำบลควนเมา </a:t>
            </a:r>
          </a:p>
          <a:p>
            <a:pPr algn="ctr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ติดต่อสอบถามได้ที่ 081-370-2454</a:t>
            </a:r>
            <a:endParaRPr lang="en-US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31" name="กลุ่ม 30">
            <a:extLst>
              <a:ext uri="{FF2B5EF4-FFF2-40B4-BE49-F238E27FC236}">
                <a16:creationId xmlns:a16="http://schemas.microsoft.com/office/drawing/2014/main" id="{BF3182FD-D1C4-4309-99D6-B2903C2736EA}"/>
              </a:ext>
            </a:extLst>
          </p:cNvPr>
          <p:cNvGrpSpPr/>
          <p:nvPr/>
        </p:nvGrpSpPr>
        <p:grpSpPr>
          <a:xfrm>
            <a:off x="56093" y="3209912"/>
            <a:ext cx="9740900" cy="1180089"/>
            <a:chOff x="-398980" y="3479106"/>
            <a:chExt cx="9918286" cy="1228165"/>
          </a:xfrm>
        </p:grpSpPr>
        <p:sp>
          <p:nvSpPr>
            <p:cNvPr id="29" name="สี่เหลี่ยมผืนผ้า 28">
              <a:extLst>
                <a:ext uri="{FF2B5EF4-FFF2-40B4-BE49-F238E27FC236}">
                  <a16:creationId xmlns:a16="http://schemas.microsoft.com/office/drawing/2014/main" id="{A0F3304D-8B35-4603-9340-ADCC8C34C228}"/>
                </a:ext>
              </a:extLst>
            </p:cNvPr>
            <p:cNvSpPr/>
            <p:nvPr/>
          </p:nvSpPr>
          <p:spPr>
            <a:xfrm>
              <a:off x="-266159" y="3479106"/>
              <a:ext cx="9785465" cy="1145606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91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สี่เหลี่ยมผืนผ้า 25">
              <a:extLst>
                <a:ext uri="{FF2B5EF4-FFF2-40B4-BE49-F238E27FC236}">
                  <a16:creationId xmlns:a16="http://schemas.microsoft.com/office/drawing/2014/main" id="{203ADC7F-EE19-4733-BA9E-20B39C9BBA59}"/>
                </a:ext>
              </a:extLst>
            </p:cNvPr>
            <p:cNvSpPr/>
            <p:nvPr/>
          </p:nvSpPr>
          <p:spPr>
            <a:xfrm>
              <a:off x="-398980" y="3570285"/>
              <a:ext cx="1735613" cy="800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200" b="1" u="sng" dirty="0">
                  <a:solidFill>
                    <a:schemeClr val="accent1">
                      <a:lumMod val="75000"/>
                    </a:schemeClr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หลักฐาน</a:t>
              </a:r>
              <a:endParaRPr lang="en-US" sz="2200" b="1" u="sng" dirty="0">
                <a:solidFill>
                  <a:schemeClr val="accent1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ctr"/>
              <a:r>
                <a:rPr lang="th-TH" sz="2200" b="1" u="sng" dirty="0">
                  <a:solidFill>
                    <a:schemeClr val="accent1">
                      <a:lumMod val="75000"/>
                    </a:schemeClr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การลงทะเบียน</a:t>
              </a:r>
            </a:p>
          </p:txBody>
        </p:sp>
        <p:sp>
          <p:nvSpPr>
            <p:cNvPr id="28" name="สี่เหลี่ยมผืนผ้า 27">
              <a:extLst>
                <a:ext uri="{FF2B5EF4-FFF2-40B4-BE49-F238E27FC236}">
                  <a16:creationId xmlns:a16="http://schemas.microsoft.com/office/drawing/2014/main" id="{CCB0018A-815A-40F0-9C79-283FF34C11B2}"/>
                </a:ext>
              </a:extLst>
            </p:cNvPr>
            <p:cNvSpPr/>
            <p:nvPr/>
          </p:nvSpPr>
          <p:spPr>
            <a:xfrm>
              <a:off x="441645" y="3554136"/>
              <a:ext cx="9077661" cy="1153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    1.</a:t>
              </a:r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บัตรประจำตัวประชาชน ฉบับจริงพร้อมสำเนา</a:t>
              </a:r>
              <a:endParaRPr lang="en-US" sz="2200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    2. </a:t>
              </a:r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ทะเบียนบ้าน (ที่เป็นปัจจุบัน) ฉบับจริงพร้อมสำเนา</a:t>
              </a:r>
              <a:endParaRPr lang="en-US" sz="2200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    3.</a:t>
              </a:r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</a:t>
              </a:r>
              <a:r>
                <a:rPr lang="en-US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</a:t>
              </a:r>
              <a:r>
                <a:rPr lang="th-TH" sz="22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สมุดบัญชีเงินฝากธนาคารกรุงไทยหรือธนาคารเพื่อการเกษตรและสหกรณ์การเกษตร ฉบับจริงพร้อมสำเนา</a:t>
              </a:r>
            </a:p>
          </p:txBody>
        </p:sp>
        <p:sp>
          <p:nvSpPr>
            <p:cNvPr id="30" name="ลูกศร: ขวา 29">
              <a:extLst>
                <a:ext uri="{FF2B5EF4-FFF2-40B4-BE49-F238E27FC236}">
                  <a16:creationId xmlns:a16="http://schemas.microsoft.com/office/drawing/2014/main" id="{21676347-FD04-4C7B-BA09-D0DCD66B954E}"/>
                </a:ext>
              </a:extLst>
            </p:cNvPr>
            <p:cNvSpPr/>
            <p:nvPr/>
          </p:nvSpPr>
          <p:spPr>
            <a:xfrm>
              <a:off x="355771" y="4275505"/>
              <a:ext cx="397842" cy="245445"/>
            </a:xfrm>
            <a:prstGeom prst="rightArrow">
              <a:avLst/>
            </a:prstGeom>
            <a:no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สี่เหลี่ยมผืนผ้า 31">
            <a:extLst>
              <a:ext uri="{FF2B5EF4-FFF2-40B4-BE49-F238E27FC236}">
                <a16:creationId xmlns:a16="http://schemas.microsoft.com/office/drawing/2014/main" id="{C40ABDE1-FF0F-425C-84B3-0B8561D4900B}"/>
              </a:ext>
            </a:extLst>
          </p:cNvPr>
          <p:cNvSpPr/>
          <p:nvPr/>
        </p:nvSpPr>
        <p:spPr>
          <a:xfrm>
            <a:off x="0" y="6495545"/>
            <a:ext cx="9906000" cy="369332"/>
          </a:xfrm>
          <a:prstGeom prst="rect">
            <a:avLst/>
          </a:prstGeom>
          <a:solidFill>
            <a:srgbClr val="F52E2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: ในกรณีผู้สูงอายุที่ไม่สามารถมาลงทะเบียนด้วยตนเอง สามารถมอบอำนาจเป็นลายลักษณ์อักษรให้ผู้อื่นเป็นผู้ยื่นคำขอรับเบี้ยยังชีพผู้สูงอายุได้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สังคมความสุขสำหรับ ผู้สูงอายุ - ยังแฮปปี้">
            <a:extLst>
              <a:ext uri="{FF2B5EF4-FFF2-40B4-BE49-F238E27FC236}">
                <a16:creationId xmlns:a16="http://schemas.microsoft.com/office/drawing/2014/main" id="{4F1DB7A3-0AB5-413C-8820-D239D7B4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9" y="4324413"/>
            <a:ext cx="2679213" cy="208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ภาพประกอบตัวการ์ตูน, สิบเอ็ดคู่, Tmall สองเท่าสิบเอ็ด, Taobao สิบเอ็ดคู่ภาพ  PNG และ PSD สำหรับดาวน์โหลดฟรี | ภาพประกอบ, การอ่านหนังสือ, สนูปปี้">
            <a:extLst>
              <a:ext uri="{FF2B5EF4-FFF2-40B4-BE49-F238E27FC236}">
                <a16:creationId xmlns:a16="http://schemas.microsoft.com/office/drawing/2014/main" id="{B5ED59FD-2DC5-4788-AB96-3E5C8394D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444" l="0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598" y="48822"/>
            <a:ext cx="1364729" cy="136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69289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216</Words>
  <Application>Microsoft Office PowerPoint</Application>
  <PresentationFormat>กระดาษ A4 (210x297 มม.)</PresentationFormat>
  <Paragraphs>18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39</cp:revision>
  <cp:lastPrinted>2020-01-13T09:33:32Z</cp:lastPrinted>
  <dcterms:created xsi:type="dcterms:W3CDTF">2019-01-03T02:46:53Z</dcterms:created>
  <dcterms:modified xsi:type="dcterms:W3CDTF">2021-09-29T02:45:10Z</dcterms:modified>
</cp:coreProperties>
</file>