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12" d="100"/>
          <a:sy n="112" d="100"/>
        </p:scale>
        <p:origin x="-75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แทน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F791-759B-4EBA-944E-9AC085DE830D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CA28-0781-443D-9BB5-39D521229BF9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F791-759B-4EBA-944E-9AC085DE830D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CA28-0781-443D-9BB5-39D521229B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F791-759B-4EBA-944E-9AC085DE830D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CA28-0781-443D-9BB5-39D521229B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F791-759B-4EBA-944E-9AC085DE830D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CA28-0781-443D-9BB5-39D521229B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F791-759B-4EBA-944E-9AC085DE830D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CA28-0781-443D-9BB5-39D521229BF9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F791-759B-4EBA-944E-9AC085DE830D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CA28-0781-443D-9BB5-39D521229B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F791-759B-4EBA-944E-9AC085DE830D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CA28-0781-443D-9BB5-39D521229B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F791-759B-4EBA-944E-9AC085DE830D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8" name="ตัวแทนหมายเลขภาพนิ่ง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0BCA28-0781-443D-9BB5-39D521229BF9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ท้ายกระดา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F791-759B-4EBA-944E-9AC085DE830D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CA28-0781-443D-9BB5-39D521229B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F791-759B-4EBA-944E-9AC085DE830D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A0BCA28-0781-443D-9BB5-39D521229B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6B0F791-759B-4EBA-944E-9AC085DE830D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CA28-0781-443D-9BB5-39D521229B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รูปแบบอิสระ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แทน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6B0F791-759B-4EBA-944E-9AC085DE830D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22" name="ตัวแทน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A0BCA28-0781-443D-9BB5-39D521229BF9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/>
          </a:bodyPr>
          <a:lstStyle/>
          <a:p>
            <a:r>
              <a:rPr lang="th-TH" sz="8000" b="1" dirty="0" smtClean="0">
                <a:solidFill>
                  <a:srgbClr val="C00000"/>
                </a:solidFill>
                <a:latin typeface="Shruti" pitchFamily="34" charset="0"/>
                <a:cs typeface="TH SarabunIT๙" pitchFamily="34" charset="-34"/>
              </a:rPr>
              <a:t>วินัยพนักงานส่วนท้องถิ่น</a:t>
            </a:r>
            <a:endParaRPr lang="th-TH" sz="8000" b="1" dirty="0">
              <a:solidFill>
                <a:srgbClr val="C00000"/>
              </a:solidFill>
              <a:latin typeface="Shruti" pitchFamily="34" charset="0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8025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511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ฐานที่5 ต้องปฏิบัติราชการตามระเบียบกฎหมาย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ตัวบท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ข้อ 10 ข้าราชการส่วนท้องถิ่นต้องปฏิบัติหน้าที่ราชการให้เป็นไปตามกฎหมาย กฎ ระเบียบของทางราชการ มติคณะรัฐมนตรี และนโยบายของรัฐบาล โดยไม่เสียหายแก่ราชการ</a:t>
            </a:r>
            <a:endParaRPr lang="th-TH" sz="1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การปฏิบัติหน้าที่ราชการโดยจงใจไม่ปฏิบัติตามกฎหมาย กฎ ระเบียบของทางราชการ มติคณะรัฐมนตรี หรือนโยบายของรัฐบาล อันเป็นเหตุให้เสียหายแก่ราชการอย่างร้ายแรง เป็นความผิดวินัยอย่างร้ายแรง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1.มีหน้าที่ราชการ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2.จงใจไม่ปฏิบัติหน้าที่นั้นตามกฎหมาย กฎ ระเบียบของทางราชการ มติคณะรัฐมนตรี หรือนโยบายของทางราชการ และเกิดความเสียหายแก่ราชการ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ปลัดเทศบาลได้รับคำสั่งแต่งตั้งให้เป็นกรรมการเก็บรักษาเงิน ไม่เก็บรักษากุญแจและดวงตราประจำครั่งด้วยตนเอง แต่มอบให้กรรมการสำรองเก็บรักษาไว้แทน เป็นเหตุให้ผู้นั้นทุจริตเงินค่าธรรมเนียมในกำปั่นไปใช้ประโยชน์ส่วนตัว ลงโทษตัดเงินเดือน 10 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4 เดือน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วรรคสอง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1.มีหน้าที่ราชการ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2.จงใจไม่ปฏิบัติหน้าที่นั้นตามกฎหมาย กฎ ระเบียบของทางราชการ มติคณะรัฐมนตรี หรือนโยบายของทางราชการ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3.เป็นเหตุให้เสียหายแก่ราชการอย่างร้ายแรง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นายช่างโยธาปล่อยให้ผู้ช่วยช่างเขียนและรับรองแบบเอง ไม่ตรวจสอบและไม่ดำเนินการตามอำนาจหน้าที่ทั้งที่ระเบียบให้เป็นหน้าที่ของนายช่างโยธา เป็นเหตุให้อาคารที่ขออนุญาตก่อสร้างพังทับคนงานเสียชีวิต ลงโทษไล่ออกจากราชการ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7934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ฐานที่6 ต้องใส่ใจทราบเหตุเคลื่อนไหวอันตราย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ตัวบท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ข้อ11 ข้าราชการส่วนท้องถิ่นต้องถือว่าเป็นหน้าที่พิเศษที่จะสนใจและรับทราบเหตุการณ์เคลื่อนไหวอันอาจเป็นภยันตรายต่อประเทศชาติ และต้องป้องกันภยันตรายซึ่งจะบังเกิดแก่ประเทศชาติจนเต็มความสามารถ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1.ไม่สนใจรับทราบเหตุการณ์เคลื่อนไหวอันอาจเป็นภยันตราย และ</a:t>
            </a:r>
          </a:p>
          <a:p>
            <a:pPr marL="0" indent="0">
              <a:buNone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2.ไม่ป้องกันภยันตรายซึ่งจะบังเกิดแก่ประเทศชาติจนเต็มความสามารถ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อธิบาย</a:t>
            </a:r>
          </a:p>
          <a:p>
            <a:pPr marL="0" indent="0">
              <a:buNone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ภยันตรายที่จะบังเกิดแก่ประเทศชาติมีในทุกด้าน ไม่ว่าจะเป็นด้านเศรษฐกิจ สังคม การเมือง และด้านความมั่งคง เป็นต้น</a:t>
            </a:r>
          </a:p>
          <a:p>
            <a:pPr marL="0" indent="0">
              <a:buNone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ข้าราชการส่วนท้องถิ่นต้องถือเป็นหน้าที่พิเศษนอกเหนือจากหน้าที่พิเศษนอกเหนือจากหน้าที่ราชการตามปกติ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หากทราบว่ามีความเคลื่อนไหวอันอาจเป็นภยันตรายต่อประเทศชาติดังกล่าวแล้วเพิกเฉยเสียโดยไม่ดำเนินการใดๆจะเป็นความผิดทางวินัยตามข้อนี้ และเป็นความผิดวินัยอย่างไม่ร้ายแรง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ฐานที่7 ต้องรักษาความลับราชการ</a:t>
            </a:r>
          </a:p>
          <a:p>
            <a:pPr marL="0" indent="0">
              <a:buNone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ตัวบท</a:t>
            </a:r>
          </a:p>
          <a:p>
            <a:pPr marL="0" indent="0">
              <a:buNone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ข้อ12 ข้าราชการส่วนท้องถิ่นต้องรักษาความลับของทางราชการ</a:t>
            </a:r>
          </a:p>
          <a:p>
            <a:pPr marL="0" indent="0">
              <a:buNone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การเปิดเผยความลับของทางราชการอันเป็นเหตุให้เสียหายแก่ราชการอย่างร้ายแรง เป็นความผิดวินัยอย่างร้ายแรง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วรรคหนึ่ง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1.มีความลับของทางราชการ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2.นำความลับนั้นไปเปิดเผย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เจ้าหน้าที่วิเคราะห์นโยบายและแผน 6 ว นำความลับเกี่ยวกับการพิจารณาความดีความชอบกรณีพิเศษ 2 ขั้น ไปเปิดเผยก่อนที่จะมีคำสั่งเลื่อนขั้นเงินเดือนประจำปี ลงโทษตัดเงินเดือน 5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 เดือน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07311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วรรคสอง</a:t>
            </a:r>
            <a:endParaRPr lang="th-TH" sz="1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1.มีความลับของทางราชการ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2.นำความลับนั้นไปเปิดเผย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3.เป็นเหตุให้เสียหายแก่ราชการอย่างร้ายแรง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เจ้าหน้าที่ได้รับมอบหมายให้เก็บรักษาเอกสารลับของทางราชการ นำข้อมูลดังกล่าวไปเผยให้ทุจริตชนทราบเป็นเหตุให้ระบบข้อมูลถูกนำไปใช้ในการบ่อนทำลายประเทศ ลงโทษไล่ออกจากราชการ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ฐานที่8 ต้องปฏิบัติตามคำสั่งของผู้บังคับบัญชา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ตัวบท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ข้อ13.ข้าราชการส่วนท้องถิ่นต้องปฏิบัติตามคำสั่งของผู้บังคับบัญชา ซึ่งสั่งในหน้าที่ราชการโดยชอบด้วยกฎหมายและระเบียบของทางราชการ โดยไม่ขัดขืนหรือหลีกเลี่ยง แต่ถ้าเห็นว่าการปฏิบัติตามคำสั่งนั้นจะทำให้เสียหายแก่ราชการ หรือจะเป็นการไม่รักษาประโยชน์ของทางราชการ หรือเป็นคำสั่งที่ไม่ชอบด้วยกฎหมาย ต้องเสนอความเห็นเป็นหนังสือทันทีเพื่อให้ผู้บังคับบัญชาทบทวนคำสั่ง และเมื่อเสนอความเห็นแล้ว ถ้าผู้บังคับบัญชายืนยันให้ปฏิบัติตามคำสั่งเดิมเป็นหนังสือ ผู้อยู่ใต้บังคับบัญชาต้องปฏิบัติตาม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การขัดคำสั่งหรือหลีกเลี่ยงไม่ปฏิบัติตามคำสั่งของผู้บังคับบัญชาซึ่งสั่งในหน้าที่ราชการโดยชอบด้วยกฎหมายและระเบียบของทางราชการ อันเป็นเหตุให้เสียหายแก่ราชการอย่างร้ายแรง เป็นความผิดวินัยอย่างร้ายแรง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วรรคหนึ่ง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1.มีคำสั่งของผู้บังคับบัญชา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2.เป็นการสั่งในหน้าที่ราชการ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3.เป็นคำสั่งที่ชอบด้วยกฎหมายและระเบียบของทางราชการ(ความเห็นผู้สั่ง)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4.มีเจตนาขัดขืนหรือหลีกเลี่ยงคำสั่งดังกล่าว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ช่างโยธามีหน้าที่อยู่เวรรักษาสถานที่ราชการ แต่มาเข้ารับการอยู่เวรล่าช้า เป็นเหตุให้ไม่มีผู้เชิญธงลงจากยอดเสา ในเวลา 08.00 น. ลงโทษภาคทัณฑ์</a:t>
            </a:r>
          </a:p>
          <a:p>
            <a:pPr marL="0" indent="0">
              <a:spcBef>
                <a:spcPts val="0"/>
              </a:spcBef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69301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ข้อยกเว้น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แต่ถ้าผู้อยู่ใต้บังคับบัญชาเห็นว่าการปฏิบัติตามคำสั่งนั้น</a:t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1.จะทำให้เสียหายแก่ราชการ หรือ</a:t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2.จะเป็นการไม่รักษาประโยชน์ของทางราชการ หรือ</a:t>
            </a:r>
            <a:endParaRPr lang="th-TH" sz="1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th-TH" dirty="0" smtClean="0"/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3.เป็นคำสั่งที่ไม่ชอบด้วยกฎหมาย (ความเห็นของผู้รับคำสั่ง)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4.ผู้รับคำสั่งต้องเสนอความเห็นเป็นหนังสือทันทีเพื่อให้ผู้บังคับบัญชาทบทวนคำสั่งนั้น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5.เมื่อเสนอความเห็นแล้ว (ให้รออยู่ก่อน)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6.ถ้าผู้บังคับบัญชายืนยันให้ปฏิบัติตามคำสั่งเดิมเป็นหนังสือ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7.ผู้อยู่ใต้บังคับบัญชาต้องปฏิบัติตาม (ไม่ผิดวินัยฐานนี้)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หมายเหตุ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วินัยฐานนี้ ก.กลาง ได้ปรับแก้เพื่อให้สอดคล้องกับบริบทของ </a:t>
            </a:r>
            <a:r>
              <a:rPr lang="th-TH" sz="1600" dirty="0" err="1" smtClean="0">
                <a:latin typeface="TH SarabunIT๙" pitchFamily="34" charset="-34"/>
                <a:cs typeface="TH SarabunIT๙" pitchFamily="34" charset="-34"/>
              </a:rPr>
              <a:t>อปท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.ที่ต่างจากข้าราชการ</a:t>
            </a:r>
            <a:r>
              <a:rPr lang="th-TH" sz="1600" dirty="0" err="1" smtClean="0">
                <a:latin typeface="TH SarabunIT๙" pitchFamily="34" charset="-34"/>
                <a:cs typeface="TH SarabunIT๙" pitchFamily="34" charset="-34"/>
              </a:rPr>
              <a:t>พลเรือน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โดยเฉพาะในเรื่องสถานะของผู้ใช้อำนาจซึ่งเป็นฝ่ายการเมือง มี 3 ประเด็น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1.เพิ่มคำว่า หรือเป็นคำสั่งที่ไม่ชอบด้วยกฎหมาย เข้ามา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2.ไม่เปิดโอกาสให้เป็นดุลยพินิจของผู้รับคำสั่งว่าจะทำบันทึกหรือไม่ แต่บังคับว่าต้องทำเป็นบันทึกให้ทบทวนเท่านั้น ไม่ให้มีทางเลือกป้องกันข้อถกเถียงในอนาคต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3.การยืนยันของผู้บังคับบัญชาด้วยวาจาค่อนข้างมีปัญหา เมื่อเกิดการฟ้องคดี จึงบังคับให้ ต้องยืนยันเป็นหนังสือ เท่านั้น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ทั้งนี้ เพื่อให้เกิดความยุติธรรมในระบบวินัยของข้าราชการส่วนท้องถิ่นมากขึ้น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2999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ฐานที่9 ต้องไม่กระทำการข้ามผู้บังคับบัญชาเหนือตน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ตัวบท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ข้อ14.ข้าราชการส่วนท้องถิ่นต้องปฏิบัติหน้าที่ราชการโดยมิให้เป็นการกระทำข้ามขั้นผู้บังคับบัญชาเหนือตน เว้นแต่ผู้บังคับบัญชาเหนือขึ้นไปเป็นผู้สั่งให้กระทำ หรือได้รับอนุญาตเป็นพิเศษชั่วครั้งคราว</a:t>
            </a:r>
            <a:endParaRPr lang="th-TH" sz="1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1.มีหน้าที่ราชการ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2.ปฏิบัติหน้าที่นั้นข้ามผู้บังคับบัญชาเหนือตน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เจ้าหน้าที่ธุรการเสนอใบลาเพื่อให้นายกฯอนุญาต โดยไม่ผ่านปลัดฯทั้งๆที่ปลัดฯปฏิบัติหน้าที่อยู่ในสำนักงาน ทำให้ปลัดไม่ทราบความเป็นไปของผู้อยู่ใต้บังคับบัญชา ลงโทษภาคทัณฑ์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ข้อยกเว้น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1.ผู้บังคับบัญชาเหนือขึ้นไปสั่งให้กระทำ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2.ได้รับอนุญาตเป็นพิเศษชั่วครั้งคราว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(ไม่ผิดวินัยฐานนี้)</a:t>
            </a:r>
          </a:p>
          <a:p>
            <a:pPr marL="0" indent="0">
              <a:buNone/>
            </a:pP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22535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24136"/>
          </a:xfrm>
        </p:spPr>
        <p:txBody>
          <a:bodyPr>
            <a:normAutofit fontScale="90000"/>
          </a:bodyPr>
          <a:lstStyle/>
          <a:p>
            <a:pPr marL="0" indent="0" algn="l"/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8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8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8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ฐาน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ที่10.ต้องไม่รายงานเท็จ</a:t>
            </a:r>
            <a:br>
              <a:rPr lang="th-TH" sz="18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ตัวบท</a:t>
            </a:r>
            <a:br>
              <a:rPr lang="th-TH" sz="18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	ข้อ15.ข้าราชการส่วนท้องถิ่นต้องไม่รายงานเท็จต่อผู้บังคับบัญชา การรายงานโดยปกปิดข้อความซึ่งควรต้องแจ้ง ถือว่าเป็นรายงานเท็จด้วย</a:t>
            </a:r>
            <a:br>
              <a:rPr lang="th-TH" sz="18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	การรายงานเท็จต่อผู้บังคับบัญชา อันเป็นเหตุให้เสียหายแก่ราชการอย่างร้ายแรง เป็นความผิดวินัยอย่างร้ายแรง</a:t>
            </a: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6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600" b="1" dirty="0">
                <a:latin typeface="TH SarabunIT๙" pitchFamily="34" charset="-34"/>
                <a:cs typeface="TH SarabunIT๙" pitchFamily="34" charset="-34"/>
              </a:rPr>
            </a:br>
            <a:endParaRPr lang="th-TH" sz="1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h-TH" sz="16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sz="16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sz="16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วรรคหนึ่ง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1.ต้องมีการรายงานต่อผู้บังคับบัญชา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2.การรายงานนั้นมีข้อความเท็จ หรือปกปิดความจริงที่ควรรายงาน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เจ้าพนักงานป้องกันฯรับอยู่เวรแทนเพื่อน ครั้นเวลา 17.30 น.หายตัวไปไม่กลับมาเข้าเวรอีกทั้งคืน โดยรายงานผู้บังคับบัญชาว่าท้องเสีย แต่รุ่งเช้าทำหนังสือชี้แจงหัวหน้าเวรว่าไม่มีเงินซื้อข้าว จึงกลับบ้านเพื่อไปหาเงิน ลงโทษภาคทัณฑ์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วรรคสอง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1.ต้องมีการรายงานต่อผู้บังคับบัญชา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2.การรายงานนั้นมีข้อความเท็จ หรือปกปิดความจริงที่ควร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รายงาน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3.เป็นเหตุให้เสียหายราชการอย่างร้ายแรง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เจ้าหน้าที่ทะเบียนเบิกเงินค่าเช่าบ้านโดยปลอมใบเสร็จรับเงินค่าเช้าบ้านและทำทะเบียนบ้านปลอมเพื่อให้ทางราชการหลงเชื่อ ได้เงินค่าเช่าไป 21,000 บาท ลงโทษไล่ออกจากราชการ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04335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ฐานที่11 ต้องถือและปฏิบัติตามแบบธรรมเนียม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ตัวบท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ข้อ16 ข้าราชการส่วนท้องถิ่นต้องถือและปฏิบัติตามระเบียบและแบบธรรมเนียมของทางราชการ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endParaRPr lang="th-TH" sz="1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1.มีระเบียบและแบบธรรมเนียมของทางราชการ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2.ไม่ถือหรือปฏิบัติตามนั้น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1.ช่างโยธา ลงชื่อในสมุดลงเวลามาปฏิบัติหน้าที่ราชการแทนเพื่อนซึ่งไม่มาปฏิบัติหน้าที่ราชการ ลงโทษภาคทัณฑ์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2.เจ้าหน้าที่ธุรการ แอบเข้าไปโทรศัพท์ทางไกลในห้องนายกฯโดยไม่ได้รับอนุญาต ลงโทษลดขั้นเงินเดือน 1 ขั้น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ฐานที่12 ต้องอุทิศเวลาของตนให้แก่ราชการ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ตัวบท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ข้อ 17 ข้าราชการส่วนท้องถิ่นต้องอุทิศเวลาของตนให้แก่ราชการ จะละทิ้งหรือทอดทิ้งหน้าที่ราชการมิได้</a:t>
            </a:r>
          </a:p>
          <a:p>
            <a:pPr marL="0" indent="0">
              <a:buNone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การละทิ้งหรือทอดทิ้งหน้าที่ราชการโดยไม่มีเหตุผลอันสมควร อันเป็นเหตุให้เสียหายแก่ราชการอย่างร้ายแรง หรือละทิ้งหน้าที่ราชการติดต่อในคราวเดียวกันเป็นเวลาเกินกว่า 15 วัน โดยไม่มีเหตุผลอันสมควรหรือโดยมีพฤติการณ์อันแสดงถึงความจงใจไม่ปฏิบัติตามระเบียบของทางราชการ เป็นความผิดวินัยอย่างร้ายแรง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อธิบาย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คำว่า 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อุทิศ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”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 คือ สละให้ โดยใช้เวลาทั้งหมดปฏิบัติราชการตามที่ทางราชการต้องการ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เวลาของตน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”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 คือ รวมทั้งในและนอกเวลาราชการตามปกติ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ทอดทิ้ง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”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 คือ ไม่เอาเป็นธุระ ไม่เอาใจใส่ ตัวอยู่แต่ไม่ทำงาน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ละทิ้ง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”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 คือ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ตัวไม่อยู่ในที่ทำงาน จะลงชื่อมาปฏิบัติราชการหรือไม่ก็ตาม 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73632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วรรคหนึ่ง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1.มีหน้าที่ราชการ</a:t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2.ละทิ้งหรือทอดทิ้งหน้าที่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เจ้าหน้าที่ธุรการมีหน้าที่อยู่เวรสำนักงาน ระหว่างเวลา 18.30 – 07.00 น.ของวันรุ่งขึ้น แต่ได้เข้ามาปฏิบัติหน้าที่เวรดังกล่าวหลังเวลา 20.00 น. ในสภาพมึนเมาสุรา และลงเวลามาปฏิบัติหน้าที่เวรว่า ตั้งแต่เวลา 18.30 น. ลงโทษตัดเงินเดือน 5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 เดือน (นอกจากนี้ยังผิดฐานรายงานเท็จ กับฐานไม่ปฏิบัติตามระเบียบและแบบธรรมเนียมด้วย)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วรรคสอง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ลักษณะที่1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1.มีหน้าที่ราชการ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2.ละทิ้งหรือทอดทิ้งหน้าที่นั้นโดยไม่มีเหตุผลอันสมควร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3.เป็นเหตุให้เสียหายอย่างร้ายแรง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เจ้าหน้าที่ป้องกันอยู่เวรรักษาสถานที่ราชการ ตกกลางคืนนอนไม่หลับได้กลับไปนอนต่อที่บ้านตอน 02.30 น. ครั้นเวลา 04.45 น.สำนักงานถูกลอบวางเพลิงเสียหายทั้งหลัง ลงโทษไล่ออกจากราชการ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วรรคสอง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ลักษณะที่2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1.ละทิ้งหน้าที่ราชการ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2.เป็นระยะเวลาติดต่อในคราวเดียวกันเกินกว่า 15 วัน (พนักงานจ้าง/ลูกจ้าง เกินกว่า 7 วัน)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3.โดยไม่มีเหตุผลอันสมควรหรือโดยมีพฤติการณ์อันแสดงถึงความจงใจไม่ปฏิบัติตามระเบียบของทางราชการ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1.นักพัฒนาชุมชน ละทิ้งหน้าที่ราชการไป ตั้งแต่วันที่ 15 มีนาคม 2560 และไม่กลับมาปฏิบัติหน้าที่อีกเลย ลงโทษไล่ออกจากราชการ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2.เจ้าหน้าที่การเงินและบัญชี ลาพักผ่อน 5 วัน ระหว่างลาได้ส่งใบขอลาออกจากราชการเพื่อยื่นต่อนายกฯเมื่อครบกำหนดลาพักผ่อน เจ้าหน้าที่ผู้นี้ก็หยุดราชการไป โดยไม่รอรับทราบคำสั่งอนุญาตให้ลาออกจากราชการก่อน ลงโทษปลดออกจากราชการ</a:t>
            </a:r>
          </a:p>
          <a:p>
            <a:pPr marL="0" indent="0">
              <a:buNone/>
            </a:pP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7794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ฐานที่ 13 ต้องสุภาพเรียบร้อย รักษาความสามัคคี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ตัวบท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ข้อ18 ข้าราชการส่วนท้องถิ่น ต้องสุภาพเรียบร้อย รักษาความสามัคคี และต้องไม่กระทำการอย่างใดที่เป็นการกลั่นแกล้งกัน และต้องช่วยเหลือกันในการปฏิบัติราชการระหว่างข้าราชการส่วนท้องถิ่น(ประเภทเดียว)ด้วยกันและผู้ร่วมปฏิบัติราชการ</a:t>
            </a:r>
            <a:endParaRPr lang="th-TH" sz="1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1.ไม่สุภาพเรียบร้อย(ระหว่างข้าราชการและผู้ร่วมปฏิบัติราชการ)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2.ไม่รักษาความสามัคคี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3.กลั่นแกล้งกัน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4.ไม่ช่วยเหลือซึ่งกันและกัน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ไม่สุภาพเรียบร้อย	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เจ้าหน้าที่จัดเก็บฯใช้วาจาไม่สุภาพและแสดงกิริยาก้าวร้าวต่อปลัดฯซึ่งเป็นผู้บังคับบัญชา เนื่องจากไม่พอใจที่ไม่เสนอเลื่อนขั้นเงินเดือนให้ในปีงบประมาณนั้น เพราะเจ้าหน้าที่ผู้นี้มีวันลากิจ ลาป่วย ในรอบปีที่แล้วมารวมกันเกินกว่า 45 วัน ลงโทษตัดเงินเดือน 5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2เดือน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ไม่รักษาความสามัคคี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เจ้าหน้าที่ธุรการทำร้าย เพื่อนข้าราชการ โดยได้ใช้กล่องเปล่าสำหรับใส่จานบันทึกข้อมูลคอมพิวเตอร์ ตีไหล่ซ้าย 1 ที ดึงผมและกัดที่แขนซ้ายเป็นรอยฟกช้ำ โดยเพื่อนไม่ได้แสดงอาการโต้ตอบแต่อย่างใด ลงโทษตัดเงินเดือน 10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%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 2 เดือน (กฎหมายเดิม)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ไม่ช่วยเหลือกันในการปฏิบัติราชการ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เจ้าพนักงานป้องกันฯโกรธเคืองช่างโยธาที่ขอยืมรถแล้วไม่ให้ เกิดการติดขัดในการประสานงานในหน่วยงาน และมีส่วนร่วมวางแผนเดินขบวนให้ตนเองไม่ต้องถูกสั่งไปช่วยราชการที่อื่น ตามความต้องการของนายกเทศมนตรี ลงโทษตัดเงินเดือน 10 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 เดือน (กฎหมายเดิม)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6110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ฐานที่14 ต้องไม่ดูหมิ่นประชาชนผู้ติดต่อราชการ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ตัวบท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ข้อ 19 ข้าราชการส่วนท้องถิ่น ต้องต้อนรับ ให้ความสะดวก ให้ความเป็นธรรม และการสงเคราะห์ แก่ประชาชนผู้ติดต่อราชการเกี่ยวกับหน้าที่ของตนโดยไม่ชักช้า และด้วยความสุภาพเรียบร้อย ห้ามมิให้ดูหมิ่นเหยียดหยาม กดขี่ หรือข่มเหงประชาชนผู้ติดต่อราชการ</a:t>
            </a:r>
            <a:endParaRPr lang="th-TH" sz="1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การดูหมิ่น เหยียดหยาม กดขี่ หรือข่มเหงประชาชนผู้มาติดต่อราชการอย่างร้ายแรง เป็นความผิดวินัยอย่างร้ายแรง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วรรคหนึ่ง</a:t>
            </a:r>
          </a:p>
          <a:p>
            <a:pPr marL="0" indent="0">
              <a:buNone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1.ไม่ต้อนรับ ไม่ให้ความสะดวก ไม่ให้ความเป็นธรรม ไม่ให้การสงเคราะห์ ดูหมิ่น เหยียดหยาม กดขี่ หรือข่มเหง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2.กระทำแก่ประชาชนผู้ติดต่อราชการเกี่ยวกับหน้าที่ของตน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เจ้าหน้าที่ทะเบียน ไม่แนะนำประชาชนที่มาติดต่องานทะเบียนให้ชัดเจน ทำให้ประชาชนต้องมาติดต่อราชการหลายครั้ง ลงโทษภาคทัณฑ์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วรรคสอง</a:t>
            </a:r>
          </a:p>
          <a:p>
            <a:pPr marL="0" indent="0">
              <a:buNone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1.ดูหมิ่น เหยียดหยาม กดขี่ หรือข่มเหงอย่างร้ายแรง</a:t>
            </a:r>
          </a:p>
          <a:p>
            <a:pPr marL="0" indent="0">
              <a:buNone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2.เป็นการกระทำต่อประชาชนผู้ติดต่อราชการ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3.กระทำโดยมีเจตนา (กระทำโดยรู้สำนึกในการกระทำ)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buNone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ปลัดฯกล่าวกับชาวบ้านที่มาร้องเรียนการเก็บขยะไม่เรียบร้อยของพนักงานเก็บขยะ แต่ตกลงกันไม่ได้ ถูกชาวบ้านด่าด้วยถ้อยคำหยาบคาย ทำให้ปลัดโกรธและด่าตอบชาวบ้านผู้นั้นด้วยถ้อยคำหยาบคายเช่นเดียวกัน ลงโทษปลดออกจากราชการ</a:t>
            </a:r>
            <a:endParaRPr lang="th-TH" sz="16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3941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วินัยพนักงานส่วนท้องถิ่น</a:t>
            </a:r>
            <a:endParaRPr 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88632"/>
          </a:xfrm>
        </p:spPr>
        <p:txBody>
          <a:bodyPr>
            <a:noAutofit/>
          </a:bodyPr>
          <a:lstStyle/>
          <a:p>
            <a:r>
              <a:rPr lang="th-TH" sz="1500" b="1" dirty="0" smtClean="0">
                <a:latin typeface="TH SarabunIT๙" pitchFamily="34" charset="-34"/>
                <a:cs typeface="TH SarabunIT๙" pitchFamily="34" charset="-34"/>
              </a:rPr>
              <a:t>ประกาศคณะกรรมการมาตรฐานการบริหารงานบุคคลส่วนท้องถิ่น เรื่องกำหนดมาตรฐานกลางการบริหารงานบุคคลส่วนท้องถิ่น ลงวันที่ 25 มิถุนายน 2544 ได้กำหนดมาตรฐา</a:t>
            </a:r>
            <a:r>
              <a:rPr lang="th-TH" sz="1500" b="1" dirty="0">
                <a:latin typeface="TH SarabunIT๙" pitchFamily="34" charset="-34"/>
                <a:cs typeface="TH SarabunIT๙" pitchFamily="34" charset="-34"/>
              </a:rPr>
              <a:t>น</a:t>
            </a:r>
            <a:r>
              <a:rPr lang="th-TH" sz="1500" b="1" dirty="0" smtClean="0">
                <a:latin typeface="TH SarabunIT๙" pitchFamily="34" charset="-34"/>
                <a:cs typeface="TH SarabunIT๙" pitchFamily="34" charset="-34"/>
              </a:rPr>
              <a:t>เกี่ยวกับการดำเนินการทางวินัยไว้ ดังนี้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TH SarabunIT๙" pitchFamily="34" charset="-34"/>
                <a:cs typeface="TH SarabunIT๙" pitchFamily="34" charset="-34"/>
              </a:rPr>
              <a:t>            “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ข้อ 21 พนักงานส่วนท้องถิ่นต้องรักษาวินัยตามที่กำหนดเป็นข้อห้ามและข้อปฏิบัติโดยเคร่งครัดอยู่เสมอ</a:t>
            </a:r>
          </a:p>
          <a:p>
            <a:pPr marL="457200" lvl="1" indent="0">
              <a:buNone/>
            </a:pP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	ข้อห้ามและข้อปฏิบัติตามวรรคหนึ่ง ให้มีมาตรฐานเดียวกับที่บัญญัติไว้ในกฎหมายว่าด้วยระเบียบข้าราชการ</a:t>
            </a:r>
            <a:r>
              <a:rPr lang="th-TH" sz="1400" dirty="0" err="1" smtClean="0">
                <a:latin typeface="TH SarabunIT๙" pitchFamily="34" charset="-34"/>
                <a:cs typeface="TH SarabunIT๙" pitchFamily="34" charset="-34"/>
              </a:rPr>
              <a:t>พลเรือน</a:t>
            </a:r>
            <a:r>
              <a:rPr lang="en-US" sz="1400" dirty="0" smtClean="0">
                <a:latin typeface="TH SarabunIT๙" pitchFamily="34" charset="-34"/>
                <a:cs typeface="TH SarabunIT๙" pitchFamily="34" charset="-34"/>
              </a:rPr>
              <a:t>” 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และ</a:t>
            </a:r>
          </a:p>
          <a:p>
            <a:pPr marL="457200" lvl="1" indent="0">
              <a:buNone/>
            </a:pPr>
            <a:r>
              <a:rPr lang="th-TH" sz="14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en-US" sz="1400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ข้อ 23 พนักงานส่วนท้องถิ่นผู้ใดฝ่าฝืนข้อห้ามหรือไม่ปฏิบัติตามข้อปฏิบัติทางวินัยผู้นั้นเป็นผู้กระทำผิดวินัย จักต้องได้รับโทษทางวินัย เว้นแต่มีเหตุอันควร</a:t>
            </a:r>
            <a:r>
              <a:rPr lang="th-TH" sz="1400" dirty="0">
                <a:latin typeface="TH SarabunIT๙" pitchFamily="34" charset="-34"/>
                <a:cs typeface="TH SarabunIT๙" pitchFamily="34" charset="-34"/>
              </a:rPr>
              <a:t>ง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ดโทษ ทั้งนี้ การลงโทษทางวินัยให้มีมาตรฐานเดียวกับที่บัญญัติไว้ในกฎหมายว่าด้วยระเบียบข้าราชการ</a:t>
            </a:r>
            <a:r>
              <a:rPr lang="th-TH" sz="1400" dirty="0" err="1" smtClean="0">
                <a:latin typeface="TH SarabunIT๙" pitchFamily="34" charset="-34"/>
                <a:cs typeface="TH SarabunIT๙" pitchFamily="34" charset="-34"/>
              </a:rPr>
              <a:t>พลเรือน</a:t>
            </a:r>
            <a:r>
              <a:rPr lang="en-US" sz="1400" dirty="0" smtClean="0">
                <a:latin typeface="TH SarabunIT๙" pitchFamily="34" charset="-34"/>
                <a:cs typeface="TH SarabunIT๙" pitchFamily="34" charset="-34"/>
              </a:rPr>
              <a:t>”</a:t>
            </a:r>
          </a:p>
          <a:p>
            <a:pPr marL="457200" lvl="1" indent="0">
              <a:buNone/>
            </a:pPr>
            <a:r>
              <a:rPr lang="en-US" sz="14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en-US" sz="1400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ข้อ33 การบริหารงานบุคคลสำหรับลูกจ้างขององค์กรปกครองส่วนท้องถิ่น ให้คณะกรรมการกลางข้าราชการหรือพนักงานส่วนท้องถิ่นกำหนดมาตรฐานทั่วไป หลักเกณฑ์หรือวิธีปฏิบัติให้เหมาะสมกับลักษณะการปฏิบัติงานของลูกจ้างในแต่ละองค์กรปกครองส่วนท้องถิ่น ทั้งนี้ ให้นำข้อกำหนดในประกาศฉบับนี้มาใช้บังคับโดยอนุโลม</a:t>
            </a:r>
          </a:p>
          <a:p>
            <a:pPr marL="457200" lvl="1" indent="0">
              <a:buNone/>
            </a:pPr>
            <a:r>
              <a:rPr lang="th-TH" sz="1400" b="1" dirty="0" smtClean="0">
                <a:latin typeface="TH SarabunIT๙" pitchFamily="34" charset="-34"/>
                <a:cs typeface="TH SarabunIT๙" pitchFamily="34" charset="-34"/>
              </a:rPr>
              <a:t>ความหมาย</a:t>
            </a:r>
            <a:endParaRPr lang="th-TH" sz="1400" dirty="0" smtClean="0">
              <a:latin typeface="TH SarabunIT๙" pitchFamily="34" charset="-34"/>
              <a:cs typeface="TH SarabunIT๙" pitchFamily="34" charset="-34"/>
            </a:endParaRPr>
          </a:p>
          <a:p>
            <a:pPr marL="457200" lvl="1" indent="0">
              <a:buNone/>
            </a:pPr>
            <a:r>
              <a:rPr lang="th-TH" sz="14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คำว่า </a:t>
            </a:r>
            <a:r>
              <a:rPr lang="en-US" sz="1400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วินัย</a:t>
            </a:r>
            <a:r>
              <a:rPr lang="en-US" sz="1400" dirty="0" smtClean="0">
                <a:latin typeface="TH SarabunIT๙" pitchFamily="34" charset="-34"/>
                <a:cs typeface="TH SarabunIT๙" pitchFamily="34" charset="-34"/>
              </a:rPr>
              <a:t>”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 ตามพจนานุกรมฉบับราชบัณฑิตยสถาน พ.ศ.2525 หมายถึง การอยู่ในระเบียบแบบแผนและข้อบังคับ ข้อปฏิบัติ ข้อบังคับ ชื่อปิฎกหนึ่งในพระตรัยปิฎก เรียกว่า วินัยปิฎก หรือสิกขาบทของพระสงฆ์</a:t>
            </a:r>
          </a:p>
          <a:p>
            <a:pPr marL="457200" lvl="1" indent="0">
              <a:buNone/>
            </a:pPr>
            <a:r>
              <a:rPr lang="th-TH" sz="14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คำว่า </a:t>
            </a:r>
            <a:r>
              <a:rPr lang="en-US" sz="1400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วินัยพนักงานส่วนท้องถิ่น</a:t>
            </a:r>
            <a:r>
              <a:rPr lang="en-US" sz="1400" dirty="0" smtClean="0">
                <a:latin typeface="TH SarabunIT๙" pitchFamily="34" charset="-34"/>
                <a:cs typeface="TH SarabunIT๙" pitchFamily="34" charset="-34"/>
              </a:rPr>
              <a:t>” 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แยกพิจารณาออกได้เป็น 2 ความหมาย คือ</a:t>
            </a:r>
          </a:p>
          <a:p>
            <a:pPr marL="457200" lvl="1" indent="0">
              <a:buNone/>
            </a:pPr>
            <a:r>
              <a:rPr lang="th-TH" sz="14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1. หมายถึง ระเบียบ กฎเกณฑ์ แบบแผนความประพฤติที่ทางราชการกำหนดให้พนักงานส่วนท้องถิ่นจะต้องยึดถือหรือปฏิบัติ (ข้อห้ามและข้อปฏิบัติ)</a:t>
            </a:r>
          </a:p>
          <a:p>
            <a:pPr marL="457200" lvl="1" indent="0">
              <a:buNone/>
            </a:pPr>
            <a:r>
              <a:rPr lang="th-TH" sz="14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2. หมายถึง ลักษณะเชิงพฤติกรรมที่พนักงานส่วนท้องถิ่นแสดงออกมาในทางที่ถูกที่ควรเป็นการควบคุมตนเองให้แสดงพฤติกรรมที่ถูกระเบียบ หลักเกณฑ์ หรือแบบแผนที่ทางราชการกำหนดไว้</a:t>
            </a:r>
          </a:p>
          <a:p>
            <a:pPr marL="457200" lvl="1" indent="0">
              <a:buNone/>
            </a:pP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ดังนั้น วินัยพนักงานส่วนท้องถิ่น ตามความหมายในมาตรฐานทั่วไปเกี่ยวกับวินัยและการรักษาวินัยและการดำเนินการทางวินัย จึงหมายถึง แบบแผนความประพฤติที่กำหนดให้พนักงานส่วนท้องถิ่นพึงควบคุมตนเอง และควบคุมผู้อยู่ใต้บังคับบัญชาให้ประพฤติหรือปฏิบัติตามที่กำหนดไว้</a:t>
            </a:r>
          </a:p>
          <a:p>
            <a:pPr marL="457200" lvl="1" indent="0">
              <a:buNone/>
            </a:pPr>
            <a:r>
              <a:rPr lang="th-TH" sz="1400" b="1" dirty="0" smtClean="0">
                <a:latin typeface="TH SarabunIT๙" pitchFamily="34" charset="-34"/>
                <a:cs typeface="TH SarabunIT๙" pitchFamily="34" charset="-34"/>
              </a:rPr>
              <a:t>จุดมุ่งหมายของวินัย เพื่อ</a:t>
            </a:r>
          </a:p>
          <a:p>
            <a:pPr marL="457200" lvl="1" indent="0">
              <a:buNone/>
            </a:pPr>
            <a:r>
              <a:rPr lang="th-TH" sz="14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1.ประสิทธิภาพและประสิทธิผลของราชการ</a:t>
            </a:r>
          </a:p>
          <a:p>
            <a:pPr marL="457200" lvl="1" indent="0">
              <a:buNone/>
            </a:pPr>
            <a:r>
              <a:rPr lang="th-TH" sz="14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2.ความเจริญของประเทศ</a:t>
            </a:r>
          </a:p>
          <a:p>
            <a:pPr marL="457200" lvl="1" indent="0">
              <a:buNone/>
            </a:pPr>
            <a:r>
              <a:rPr lang="th-TH" sz="14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3.ความมั่งคงของชาติ</a:t>
            </a:r>
          </a:p>
          <a:p>
            <a:pPr marL="457200" lvl="1" indent="0">
              <a:buNone/>
            </a:pPr>
            <a:r>
              <a:rPr lang="th-TH" sz="14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4.ความผาสุกของประชาชน</a:t>
            </a:r>
          </a:p>
          <a:p>
            <a:pPr marL="457200" lvl="1" indent="0">
              <a:buNone/>
            </a:pPr>
            <a:endParaRPr lang="th-TH" sz="1400" dirty="0" smtClean="0">
              <a:latin typeface="TH SarabunIT๙" pitchFamily="34" charset="-34"/>
              <a:cs typeface="TH SarabunIT๙" pitchFamily="34" charset="-34"/>
            </a:endParaRPr>
          </a:p>
          <a:p>
            <a:pPr marL="457200" lvl="1" indent="0">
              <a:buNone/>
            </a:pPr>
            <a:r>
              <a:rPr lang="th-TH" sz="14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 			</a:t>
            </a:r>
            <a:r>
              <a:rPr lang="th-TH" sz="1400" dirty="0">
                <a:latin typeface="TH SarabunIT๙" pitchFamily="34" charset="-34"/>
                <a:cs typeface="TH SarabunIT๙" pitchFamily="34" charset="-34"/>
              </a:rPr>
              <a:t>	</a:t>
            </a:r>
            <a:endParaRPr lang="th-TH" sz="1400" dirty="0" smtClean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2562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ฐานที่ 15 ต้องไม่กระทำการให้เสื่อมเกียรติ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ตัวบท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ข้อ 20 ข้าราชการส่วนท้องถิ่น ต้องไม่กระทำการ หรือยอมให้ผู้อื่นกระทำการหาผลประโยชน์อันอาจทำให้เสียความเที่ยงธรรม หรือเสื่อมเสียเกียรติศักดิ์ของตำแหน่งหน้าที่ราชการของตน</a:t>
            </a:r>
            <a:endParaRPr lang="th-TH" sz="1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1.กระทำหรือยอมให้ผู้อื่นกระทำการหาผลประโยชน์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2.อันอาจทำให้เสียความเที่ยงธรรมหรือเสื่อมเสียเกียรติศักดิ์ของตำแหน่งหน้าที่ราชการของตน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พยาบาลเทคนิค ฝ่ายศัลยกรรมกระดูกอำนวยความสะดวกให้แก่ผู้ป่วยซึ่งรู้จักมักคุ้นกัน ที่มาตรวจ ณ โรงพยาบาล โดยไม่เกี่ยวกับงานในหน้าที่ของตน และได้รับเงินค่าตอบแทนครั้งละไม่เกิน 500 บาท ลงโทษตัดเงินเดือน 10 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4 เดือน (กฎหมายเดิม)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ฐานที่16 ต้องไม่เป็นผู้จัดการห้างหุ้นส่วนหรือบริษัท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ตัวบท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ข้อ21 ข้าราชการส่วนท้องถิ่น ต้องไม่เป็นกรรมการผู้จัดการ ผู้จัดการ หรือดำรงตำแหน่งอื่นใดที่มีลักษณะงานคล้ายคลึงกันนั้นในห้างหุ้นส่วนหรือบริษัท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1.ไม่เป็นกรรมการผู้จัดการ ผู้จัดการ หรือตำแหน่งที่มีลักษณะงานคล้ายคลึงกัน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2.ในห้างหุ้นส่วนหรือบริษัท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อธิบาย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 “ตัวกระทำการ”ในห้างหุ้นส่วนหรือบริษัทนั้น มี มติ ครม.ตาม </a:t>
            </a:r>
            <a:r>
              <a:rPr lang="th-TH" sz="1600" dirty="0" err="1" smtClean="0">
                <a:latin typeface="TH SarabunIT๙" pitchFamily="34" charset="-34"/>
                <a:cs typeface="TH SarabunIT๙" pitchFamily="34" charset="-34"/>
              </a:rPr>
              <a:t>น.ว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.52488 ลงวันที่ 5ธ.ค.2488 สรุปว่า สำหรับผู้ทำการค้าเล็กๆน้อยๆซึ่งไม่มีทางจะใช้อิทธิพลในทางราชการ ก็ไม่ต้องห้ามตามมติ นี้ </a:t>
            </a:r>
          </a:p>
          <a:p>
            <a:pPr marL="0" indent="0">
              <a:buNone/>
            </a:pPr>
            <a:endParaRPr lang="th-TH" sz="1600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7200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ฐานที่ 17 ต้องวางตนเป็นกลางทางการเมือง</a:t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ตัวบท</a:t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ข้อ 22 ข้าราชการส่วนท้องถิ่น ต้องวางตนเป็นกลางทางการเมืองในการปฏิบัติหน้าที่ราชการ และในการปฏิบัติการอื่นที่เกี่ยวข้องกับประชาชน กับจะต้องปฏิบัติตามระเบียบของทางราชการว่าด้วยมารยาททางการเมืองของข้าราชการโดยอนุโลม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1.ต้องวางตนเป็นกลางทางการเมือง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2.ต้องปฏิบัติตามมารยาททางการเมือง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อธิบาย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วินัยข้อนี้มีเจตนารมณ์ให้ข้าราชการประจำมีความเป็นกลางทางการเมือง แต่ไม่ตัดสิทธิข้าราชการประจำในการเข้าเป็นสมาชิกพรรคการเมือง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ข้าราชการส่วนท้องถิ่นต้องปฏิบัติตามระเบียบสำนักนายกรัฐมนตรีว่าด้วยมารยาททางการเมืองของข้าราชการ</a:t>
            </a:r>
            <a:r>
              <a:rPr lang="th-TH" sz="1600" dirty="0" err="1" smtClean="0">
                <a:latin typeface="TH SarabunIT๙" pitchFamily="34" charset="-34"/>
                <a:cs typeface="TH SarabunIT๙" pitchFamily="34" charset="-34"/>
              </a:rPr>
              <a:t>พลเรือน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 ลงวันที่ 16 มีนาคม 2499 ด้วย ซึ่งกำหนดในข้อ2 ว่า ข้าราชการ</a:t>
            </a:r>
            <a:r>
              <a:rPr lang="th-TH" sz="1600" dirty="0" err="1" smtClean="0">
                <a:latin typeface="TH SarabunIT๙" pitchFamily="34" charset="-34"/>
                <a:cs typeface="TH SarabunIT๙" pitchFamily="34" charset="-34"/>
              </a:rPr>
              <a:t>พลเรือน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จะนิยมเป็นสมาชิกในพรรคการเมืองใดๆที่ตั้งขึ้นโดยชอบด้วยกฎหมาย และจะไปประชุมอันเป็นการประชุมของพรรคการเมืองนั้นเป็นการส่วนตัวก็ได้ แต่ในทางที่เกี่ยวกับประชาชน และในหน้าที่ราชการต้องกระทำตนเป็นกลาง ปฏิบัติตามนโยบายของรัฐบาลโดยไม่คำนึงถึงพรรคการเมือง และไม่กระทำการฝ่าฝืนข้อห้ามทางการเมืองของข้าราชการ</a:t>
            </a:r>
            <a:r>
              <a:rPr lang="th-TH" sz="1600" dirty="0" err="1" smtClean="0">
                <a:latin typeface="TH SarabunIT๙" pitchFamily="34" charset="-34"/>
                <a:cs typeface="TH SarabunIT๙" pitchFamily="34" charset="-34"/>
              </a:rPr>
              <a:t>พลเรือน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 11 ประการด้วย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33304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ฐานที่ 18 ต้องไม่ประพฤติชั่ว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ตัวบท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ข้อ 23 ข้าราชการส่วนท้องถิ่น ต้องรักษาชื่อเสียงตน และรักษาเกียรติศักดิ์ของตำแหน่งหน้าที่ราชการของตนมิให้เสื่อมเสีย โดยไม่กระทำการใดๆอันได้ชื่อว่าเป็นผู้ประพฤติชั่ว</a:t>
            </a:r>
            <a:endParaRPr lang="th-TH" sz="1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การกระทำผิดอาญาจนได้รับโทษจำคุก หรือโทษที่หนักกว่าจำคุกโดยคำพิพากษาถึงที่สุดให้จำคุกหรือได้รับโทษที่หนักกว่าจำคุก เว้นแต่เป็นโทษสำหรับความผิดที่ได้กระทำโดยประมาทหรือความผิดลหุโทษ หรือกระทำการอื่นใดอันได้ชื่อว่าเป็นผู้ประพฤติชั่วอย่างร้ายแรง เป็นความผิดวินัยอย่างร้ายแรง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แนวทางการพิจารณา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(ว่า ชั่วหรือไม่ ร้ายแรงหรือไม่)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1.เกียรติของข้าราชการ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2.ความรู้สึกของสังคม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3.เจตนาในการกระทำ (มีจิตสำนึกในขณะกระทำ)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วรรคหนึ่ง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(ประพฤติชั่วไม่ร้ายแรง ประพฤติตนไม่สำรวม)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ตัวอย่างเช่น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1.เสพสุรา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2.ไม่ชำระหนี้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3.ประพฤติตนในทำนองชู้สาว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4.กระทำอนาจาร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5.ปลอมแปลงเอกสาร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2204468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วรรคสอง</a:t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(ประพฤติชั่วอย่างร้ายแรง)</a:t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ลักษณะที่1 เป็นการกระทำผิดอาญาจนได้รับโทษจำคุก หรือโทษที่หนักกว่าจำคุกโดยคำพิพากษาถึงที่สุดให้จำคุก หรือให้รับโทษที่หนักกว่าจำคุก เว้นแต่เป็นโทษสำหรับความผิดที่ได้กระทำโดยประมาทหรือความผิดลหุโทษ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ลักษณะที่2 เป็นการกระทำหรือยอมให้ผู้อื่นกระทำการอื่นใดอันได้ชื่อว่าประพฤติชั่วอย่างร้ายแรง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ตัวอย่าง เช่น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1.เสพสุรา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มีเงื่อนไข ดังนี้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(1)ดื่มสุราในขณะปฏิบัติหน้าที่ราชการ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(2)เมาสุราเสียราชการ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(3)เมาสุราในที่ชุมชนจนเกิดความเสียหาย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2.เบิกเงินสวัสดิการเป็นเท็จ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3.เรียกเงินเพื่อเข้าทำงาน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4.ไม่ชำระหนี้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5.ประพฤติตนในทำนองชู้สาว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6.</a:t>
            </a:r>
            <a:r>
              <a:rPr lang="th-TH" sz="1600" dirty="0" err="1" smtClean="0">
                <a:latin typeface="TH SarabunIT๙" pitchFamily="34" charset="-34"/>
                <a:cs typeface="TH SarabunIT๙" pitchFamily="34" charset="-34"/>
              </a:rPr>
              <a:t>ยาเสพติด</a:t>
            </a:r>
            <a:endParaRPr lang="th-TH" sz="1600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7.กระทำอนาจาร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8.ทุจริตในการสอบ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9.ปลอมแปลงเอกสาร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10.กระทำผิดอาญาจนได้รับโทษจำคุก</a:t>
            </a:r>
          </a:p>
          <a:p>
            <a:pPr marL="0" indent="0">
              <a:buNone/>
            </a:pP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หมายเหตุ 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ความผิดฐานล่างละเมิดหรือคุกคามทางเพศ ยังไม่ใช้กับข้าราชการส่วนท้องถิ่น หากมีพฤติกรรมดังกล่าว ให้ลงโทษ “ฐานประพฤติชั่ว”</a:t>
            </a:r>
          </a:p>
          <a:p>
            <a:pPr marL="0" indent="0">
              <a:buNone/>
            </a:pPr>
            <a:endParaRPr lang="th-TH" sz="16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7348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ตัวอย่างวินัยฐานประพฤติชั่ว</a:t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(ประพฤติชั่วอย่างไม่ร้ายแรง)</a:t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1.กรณีเสพสุรา</a:t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 เจ้าหน้าที่ป้องกันฯมีอาการมึนเมาสุรามาปฏิบัติหน้าที่ราชการ ประมาณเดือนละ 1-2 ครั้ง บางรั้งส่งเสียงดังเอะอะโวยวาย ก่อความรำคาญแก่เพื่อน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ร่วมงาน ผู้บังคับบัญชาว่ากล่าวตักเตือนแล้ว ก็ยังไม่เชื่อฟัง ลงโทษภาคทัณฑ์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2.กรณีไม่ชำระหนี้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นักพัฒนาชุมชน ทำสัญญากู้ยืมเงินจากเพื่อนบ้าน 5,000 บาท แล้วไม่ชำระหนี้ เพื่อนบ้านจึงร้องเรียนต่อนายกฯ เมื่อนายกฯสั่งให้ชำระก็ยังเพิกเฉย เพื่อนบ้านจึงไปดำเนินคดี ต่อมาพี่สาวได้นำเงินต้นพร้อมดอกเบี้ยมาชำระแทน ลงโทษภาคทัณฑ์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3.กรณีประพฤติตนในทำนองชู้สาว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นักวิชาการศึกษา ไปมาหาสู่คบหาสมาคมในลักษณะสองต่อสองกับเพื่อนสาวร่วมงานทั้งกลางวันและกลางคืน เป็นเหตุให้ผู้อื่นเข้าใจว่ามีความสัมพันธ์ฉันท์ชู้สาว จนทะเลาะวิวาทกับภรรยา ลงโทษตัดเงินเดือน 5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 เดือน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(ประพฤติชั่วอย่างร้ายแรง)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1.กรณีเสพสุรา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เจ้าหน้าที่จัดเก็บฯนั่งดื่มสุราบนศาลารอรถกลางหมู่บ้าน ในขณะปฏิบัติหน้าที่ราชการตั้งแต่เช้าจนมึนเมา ตะโกนร้องเพลงเสียงดังรบกวนชาวบ้านแล้วนอนหลับบนศาลานั้นตลอดทั้งวัน ชาวบ้านที่พบเห็นร้องเรียน นายกฯลงโทษไล่ออกจากราชการ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2.กรณีเบิกเงินสวัสดิการเท็จ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หัวหน้าสำนักปลัดฯทำรายงานเบิกค่ารถยนต์บรรทุกสิ่งของและสัมภาระออกจากที่พักสังกัดเดิมไปยังบ้านพักสังกัดใหม่ ทั้งที่ข้อเท็จจริงไม่มีการจ้างรถยนต์บรรทุก แต่ได้ขอใบเสร็จรับเงินจากเอกชนมาประกอบการเบิก ลงโทษปลดออกจากราชการ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90851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pPr algn="l"/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3.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กรณีเรียกเงินเพื่อพาเข้า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ทำงาน</a:t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เจ้าหน้าที่การเงินและบัญชี หลอกลวงชาวบ้านว่าสามารถฝากบุตรหลานให้เข้ารับราชการได้ และเรียกรับเงินจากราษฎรหลายรายๆละ 150,000 บาท -200,000 บาท ล่วงหน้าก่อน และเมื่อได้รับการบรรจุแล้วจะต้องจ่ายเพิ่มอีกครึ่งหนึ่งที่เหลือ ทั้งที่ตนเองไม่มีหน้าที่รับบุคคลเข้าทำงาน ลงโทษปลดออกจากราชการ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600" dirty="0">
                <a:latin typeface="TH SarabunIT๙" pitchFamily="34" charset="-34"/>
                <a:cs typeface="TH SarabunIT๙" pitchFamily="34" charset="-34"/>
              </a:rPr>
            </a:b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4.กรณีไม่ชำระหนี้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เจ้าหน้าที่ประจำสถานทูต กระทำหรือมีส่วนรู้เห็นกับภรรยาในการซื้อสินค้ากับชาวต่างชาติ </a:t>
            </a:r>
            <a:r>
              <a:rPr lang="th-TH" sz="1600" dirty="0" err="1" smtClean="0">
                <a:latin typeface="TH SarabunIT๙" pitchFamily="34" charset="-34"/>
                <a:cs typeface="TH SarabunIT๙" pitchFamily="34" charset="-34"/>
              </a:rPr>
              <a:t>และว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ไม่ชำระหนี้ โดยนำสินค้าเข้าประเทศเพื่อหาประโยชน์ จนเกิดการร้องเรียน ลงโทษปลดออกจากราชการ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5.กรณีประพฤติตนในทำนองชู้สาว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นายช่างโยธา แอบลักลอบได้เสียกับภรรยาโดยชอบด้วยกฎหมายของเพื่อนข้าราชการในสำนักงานเดียวกัน ลงโทษปลดออกจากราชการ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6.กรณี</a:t>
            </a:r>
            <a:r>
              <a:rPr lang="th-TH" sz="1600" dirty="0" err="1" smtClean="0">
                <a:latin typeface="TH SarabunIT๙" pitchFamily="34" charset="-34"/>
                <a:cs typeface="TH SarabunIT๙" pitchFamily="34" charset="-34"/>
              </a:rPr>
              <a:t>ยาเสพติด</a:t>
            </a:r>
            <a:endParaRPr lang="th-TH" sz="1600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เจ้าพนักงานธุรการ ขอลากิจส่วนตัวไปกรุงเทพฯแต่กลับลักลอบเดินทางไปต่างประเทศ และถูกจับกุมฐานมี</a:t>
            </a:r>
            <a:r>
              <a:rPr lang="th-TH" sz="1600" dirty="0" err="1" smtClean="0">
                <a:latin typeface="TH SarabunIT๙" pitchFamily="34" charset="-34"/>
                <a:cs typeface="TH SarabunIT๙" pitchFamily="34" charset="-34"/>
              </a:rPr>
              <a:t>ยาเสพติด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ให้โทษประเภท๒ (ฝิ่น) ไว้ในครอบครอง และพยายามนำออกนอกราชอาณาจักรเพื่อจำหน่าย ลงโทษไล่ออกจากราชการ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7.กรณีกระทำอนาจาร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เจ้าหน้าที่ป้องกันฯหลอกอดีตนักศึกษาฝึกงานว่า พี่ชายให้ไปพบโดยให้นั่งซ้อนท้ายรถจักรยานยนต์ของตนไป แล้วออกอุบายจอดรถ เมื่อสบจังหวะได้โอบกอดขอให้ยอมเป็นภรรยา จากนั้นใช้กำลังปลุกปล้ำ แต่อดีตนักศึกษาฝึกงานไม่ยอม ต่อสู้ ขัดขืน ดิ้นรน และวิ่งหนีเพื่อเอาตัวรอดจนหกล้มได้รับบาดเจ็บ ลงโทษไล่ออกจากราชการ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8.กรณีทุจริตในการสอบ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บุคลากร ลักลอบนำเอกสารที่มีข้อความเกี่ยวกับความรู้ในการสอบคัดเลือกเพื่อเลื่อนและแต่งตั้งให้เป็นนักบริหาร เข้าไปในห้องสอบแล้วซุกซ่อนไว้ใต้กระดาษคำตอบ ลงโทษปลดออกจากราชการ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9.กรณีปลอมแปลงเอกสาร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นักพัฒนาชุมชน ลงลายมือชื่อในใบขอกู้เงินจากสหกรณ์ออมทรัพย์ฯทั้งในฐานะผู้กู้ พยาน คู่สมรสผู้ให้ความยินยอมและผู้ค้ำประกัน ได้ไป 74,000 บาท ลงโทษให้ออกจากราชการ (กฎหมายเดิม)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10.กรณีกระทำผิดอาญาจนได้รับโทษจำคุก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เจ้าหน้าที่ป้องกันฯถูกตำรวจจับกุมและดำเนินคดีอาญาข้อหามี</a:t>
            </a:r>
            <a:r>
              <a:rPr lang="th-TH" sz="1600" dirty="0" err="1" smtClean="0">
                <a:latin typeface="TH SarabunIT๙" pitchFamily="34" charset="-34"/>
                <a:cs typeface="TH SarabunIT๙" pitchFamily="34" charset="-34"/>
              </a:rPr>
              <a:t>ยาเสพติด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ให้โทษประเภท1 (เฮโรอีน)ไว้ในครอบครองเพื่อจำหน่าย และศาลพิพากษาถึงที่สุดให้จำคุก 50 ปี ลงโทษไล่ออกจากราชการ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73989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ข้อ 24 ให้ผู้บังคับบัญชามีหน้าที่เสริมสร้างและพัฒนาให้ผู้อยู่ใต้บังคับบัญชามีวินัย ป้องกันมิให้ผู้อยู่ใต้บังคับบัญชากระทำผิดวินัย และดำเนินการทางวินัยแก่ผู้อยู่ใต้บังคับบัญชาซึ่งมีกรณีอันมีมูลที่ควรกล่าวหาว่ากระทำผิดวินัย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การเสริมสร้างและพัฒนาให้ผู้อยู่ใต้บังคับบัญชามีวินัยให้กระทำโดย การปฏิบัติตนเป็นแบบอย่างที่ดี การฝึกอบรม การสร้างขวัญและกำลังใจ การจูงใจ หรือการอื่นใดในอันที่จะเสริมสร้างและพัฒนาทัศนคติ จิตสำนึก และพฤติกรรมของผู้อยู่ใต้บังคับบัญชาให้เป็นไปในทางที่มีวินัย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การป้องกันมิให้ผู้อยู่ใต้บังคับบัญชากระทำผิดวินัยให้กระทำโดย การเอาใจใส่ สังเกตการณ์ และขจัดเหตุที่อาจก่อให้เกิดการกระทำผิดวินัยในเรื่องอันอยู่ในวิสัยที่จะดำเนินการป้องกันตามควรแก่กรณีได้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เมื่อปรากฏกรณีมีมูลที่ควรกล่าวหาว่าข้าราชการส่วนท้องถิ่นผู้ใดกระทำผิดวินัย โดยมีพยานหลักฐานในเบื้องต้นอยู่แล้ว ให้ผู้บริหารท้องถิ่นดำเนินการทางวินัยทันที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เมื่อมีการกล่าวหาโดยปรากฏตัวผู้กล่าวหา หรือมีกรณีเป็นที่สงสัยว่าข้าราชการส่วนท้องถิ่นผู้ใดกระทำผิดวินัย โดยยังไม่มีพยานหลักฐาน ให้ผู้บริหารท้องถิ่นรีบดำเนินการสืบสวนหรือพิจารณาในเบื้องต้นว่ากรณีมีมูลที่ควรกล่าวหาว่าผู้นั้นกระทำผิดวินัยหรือไม่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เมื่อมีกรณีเป็นที่สงสัยว่าข้าราชการส่วนท้องถิ่นผู้ใดกระทำผิดวินัย ให้ดำเนินการตามวรรคห้า เฉพาะกรณีดังต่อไปนี้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(1) มีการกล่าวหาที่ไม่ได้ระบุชื่อผู้กล่าวหา ไม่ได้ลงลายมือชื่อผู้กล่าวหา แต่ระบุชื่อหรือตำแหน่งของผู้ถูกกล่าวหา หรือข้อเท็จจริงที่ปรากฏนั้นเพียงพอที่จะทราบว่ากล่าวหาข้าราชการส่วนท้องถิ่นผู้ใด และข้อเท็จจริงหรือพฤติกรรมนั้นเพียงพอที่จะสืบสวนต่อไปได้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(2) มีข้อเท็จจริงหรือพฤติการณ์ปรากฏต่อผู้บังคับบัญชาอันเป็นที่สงสัยว่าข้าราชการส่วนท้องถิ่นผู้ใดกระทำผิดวินัย โดยมีพยานหลักฐานเพียงพอที่จะสืบสวนต่อไปได้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ภายใต้บังคับวรรคสี่ วรรคห้า และวรรคหก หากความปรากฏแก่ผู้บังคับบัญชาอื่นที่มิใช่ผู้บริหารท้องถิ่น ให้ผู้บังคับบัญชาอื่นนั้นรายงานตามลำดับชั้นถึงผู้บริหารท้องถิ่นโดยเร็ว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การสืบสวนหรือพิจารณาในเบื้องต้น ตามวรรคห้า จะกระทำโดยแต่งตั้งกรรมการสืบสวนข้อเท็จจริงกรรมการสืบสวนข้อเท็จจริง หรือกรรมการตรวจสอบข้อเท็จจริงก็ได้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746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การกล่าวหาต้องกระทำเป็นหนังสือ ถ้าเป็นการกล่าวหาด้วยวาจาให้ผู้บังคับบัญชาผู้ได้รับฟังการกล่าวหาจัดให้มีการทำบันทึกเป็นหนังสือ และให้ผู้กล่าวหาลงลายมือชื่อไว้เป็นหลักฐานเพื่อดำเนินการตามวรรคห้า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เมื่อได้ดำเนินการตามวรรคห้าแล้ว ถ้าเห็นว่ากรณีไม่มีมูลที่ควรกล่าวหาว่ากระทำผิดวินัย จึงจะยุติเรื่องได้ ถ้าเห็นว่ากรณีมีมูลที่ควรกล่าวหาว่ากระทำผิดวินัย ก็ให้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ทางวินัยทันที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การดำเนินการทางวินัยแก่ผู้อยู่ใต้บังคับบัญชาซึ่งมีกรณีอันมีมูลที่ควรกล่าวหาว่ากรทำผิดวินัย ให้ดำเนินการตามมาตรฐานทั่วไปนี้ โดยกรณีมีมูลที่ควรกล่าวหาว่ากระทำผิดวินัยอย่างไม่ร้ายแรง ให้ดำเนินการทางวินัยตามข้อ ๒๖ วรรคสาม แต่ถ้าเป็นกรณีมีมูลที่ควรกล่าวหาว่ากระทำผิดวินัยอย่างร้ายแรงให้ดำเนินการสอบสวนพิจารณาตามหมวด7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ผู้บังคับบัญชาผู้ใดละเลยไม่ปฏิบัติหน้าตามข้อนี้ หรือปฏิบัติหน้าที่ดังกล่าวโดยไม่สุจริต ให้ถือว่าผู้นั้นกระทำผิดวินัย ในกรณีที่ผู้บังคับบัญชาเป็นผู้บริหารท้องถิ่น ให้ถือว่าไม่ปฏิบัติการตามอำนาจหน้าที่โดยถูกต้องตามกฎหมาย ระเบียบ และข้อบังคับของทางราชการ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ข้อ25 พนักงานส่วนตำบลผู้ใดฝ่าฝืนข้อห้ามหรือไม่ปฏิบัติตามข้อปฏิบัติในหมวดนี้ ผู้นั้นเป็นผู้กระทำผิดวินัย จักต้องได้รับโทษทางวินัย เว้นแต่มีเหตุอันควรลดโทษ ตามหมวด8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โทษทางวินัยมี 5 สถาน คือ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(1) ภาคทัณฑ์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(2) ตัดเงินเดือน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(3) ลดขั้นเงินเดือน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(4) ปลดออก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(5) ไล่ออก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(หมายเหตุ) โทษทางวินัยพนักงานจ้าง,ลูกจ้าง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 ภาคทัณฑ์		2.ตัดค่าตอบแทน	3.ลดค่าตอบแทน	4. ไล่ออก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05805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โทษ 5 สถานดังกล่าวแบ่งออกได้ 3 ระดับ ดังนี้</a:t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1.โทษสำหรับการกระทำความผิดวินัยอย่างแรง ได้แก่ไล่ออก ปลดออก ซึ่งหากมีเหตุอันควรลดหย่อนจะนำมาประกอบการพิจารณาลดโทษก็ได้ แต่ห้ามมิให้ลดโทษต่ำกว่าปลดออก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2.โทษสำหรับความผิดวินัยที่ไม่ถึงขั้นร้ายแรง ได้แก่ ลดขั้นเงินเดือน หรือตัดเงินเดือน ซึ่งหากมีเหตุอันควรลดหย่อนจะนำมาประกอบการพิจารณาลดโทษจากลดขั้นเงินเดือนเป็นตัดเงินเดือนหรือจากโทษตัดเงินเดือนเป็นภาคทัณฑ์ได้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3.โทษสำหรับความผิดวินัยเพียงเล็กน้อย ได้แก่ภาคทัณฑ์ และหากเป็นความผิดวินัยครั้งแรกจะงดโทษให้โดยว่ากล่าวตักเตือน หรือให้ทำทัณฑ์บนเป็นหนังสือไว้ก็ได้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การลงโทษแก่พนักงานส่วนท้องถิ่นผู้กระทำผิดวินัยในแต่ละระดับนั้น ผู้มีหน้าที่พิจารณาเสนอความเห็น หรือผู้บริหารท้องถิ่นจะต้องใช้ดุลยพินิจในการพิจารณาหรือการสั่งลงโทษให้เหมาะสมกับความผิด และต้องนำหลักมโนธรรม หลักความเป็นธรรม และนโยบายของทางราชการมาประกอบการพิจารณาด้วย 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6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1" indent="0" algn="l"/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พฤติกรรมการมีวินัย</a:t>
            </a:r>
            <a:b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(1) ผลดีต่อ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ราชการ</a:t>
            </a:r>
          </a:p>
          <a:p>
            <a:pPr marL="457200" lvl="1" indent="0">
              <a:buNone/>
            </a:pP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1)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เพิ่มพลังงาน เมื่อมีวินัยดี จะมีความซื่อสัตย์ มุ่งมั่น ปฏิบัติงานอย่างเต็มที่               </a:t>
            </a:r>
            <a:endParaRPr lang="th-TH" sz="1600" dirty="0" smtClean="0">
              <a:latin typeface="TH SarabunIT๙" pitchFamily="34" charset="-34"/>
              <a:cs typeface="TH SarabunIT๙" pitchFamily="34" charset="-34"/>
            </a:endParaRPr>
          </a:p>
          <a:p>
            <a:pPr marL="457200" lvl="1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2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) เพิ่มประสิทธิภาพและประสิทธิผลของงาน เมื่อตั้งใจทำงาน จะเกิดผลสำเร็จ คุ้มค่าและประหยัด</a:t>
            </a:r>
            <a:br>
              <a:rPr lang="th-TH" sz="1600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3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) ประชาชนศรัทธา อันจะส่งผลต่อรัฐบาลด้วย</a:t>
            </a:r>
            <a:br>
              <a:rPr lang="th-TH" sz="1600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2) ผลดีต่อตัวข้าราชการ</a:t>
            </a:r>
            <a:br>
              <a:rPr lang="th-TH" sz="1600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) มีความภูมิใจ ในชีวิตราชการได้ทำความดี		                  </a:t>
            </a:r>
            <a:endParaRPr lang="th-TH" sz="1600" dirty="0" smtClean="0">
              <a:latin typeface="TH SarabunIT๙" pitchFamily="34" charset="-34"/>
              <a:cs typeface="TH SarabunIT๙" pitchFamily="34" charset="-34"/>
            </a:endParaRPr>
          </a:p>
          <a:p>
            <a:pPr marL="457200" lvl="1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2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) เกิดความสำเร็จในการปฏิบัติราชการ</a:t>
            </a:r>
            <a:br>
              <a:rPr lang="th-TH" sz="1600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3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) มีความเจริญในหน้าที่การงาน</a:t>
            </a:r>
            <a:br>
              <a:rPr lang="th-TH" sz="1600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3) วินัย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เสื่อมเพราะ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เหตุ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ภายนอก</a:t>
            </a:r>
          </a:p>
          <a:p>
            <a:pPr marL="457200" lvl="1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1)อบายมุข	2)ตัวอย่างไม่ดี	3)ขวัญไม่ดี	4)งานล้นมือ/ไม่พอใจ	5)โอกาสเปิดช่องล่อใจ	</a:t>
            </a:r>
          </a:p>
          <a:p>
            <a:pPr marL="457200" lvl="1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6)ความจำเป็นในการครองชีพ	7)ผู้บังคับบัญชาปล่อยปละละเลย</a:t>
            </a:r>
          </a:p>
          <a:p>
            <a:pPr marL="457200" lvl="1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(4) วินัยเสื่อมเพราะเหตุภายใน</a:t>
            </a:r>
          </a:p>
          <a:p>
            <a:pPr marL="457200" lvl="1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1)ไม่เข้าใจ	2)ตามใจ	3)ไม่ใส่ใจ	4)ชะล่าใจ	5)เผลอใจ	6)ล่อใจ	7)ไม่มีจิตใจ</a:t>
            </a:r>
          </a:p>
          <a:p>
            <a:pPr marL="457200" lvl="1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8)จำใจ	9)เจ็บใจ	10)ตั้งใจ</a:t>
            </a:r>
          </a:p>
          <a:p>
            <a:pPr marL="457200" lvl="1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(5) พฤติกรรมการทำผิดวินัยบางลักษณะ เช่น</a:t>
            </a:r>
          </a:p>
          <a:p>
            <a:pPr marL="457200" lvl="1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1)มักง่าย	2)ไม่ขัด	3)ปัดสวะ	4)ละระเบียบ	5)เอาเปรียบผู้อื่น	    6)ฝืนกฎ	7)ไม่โทษตัวเอง</a:t>
            </a:r>
          </a:p>
          <a:p>
            <a:pPr marL="457200" lvl="1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8)เกรงใจนาย	9)หายเวลางาน	10)พาลหาเรื่อง	11)เปลืองของหลวง   12)ถ่วงองค์กร   13)ถอนทุน	14)วุ่นแต่เรื่องส่วนตัว	15)มัวจ้องผลประโยชน์   16)</a:t>
            </a:r>
            <a:r>
              <a:rPr lang="th-TH" sz="1600" dirty="0" err="1" smtClean="0">
                <a:latin typeface="TH SarabunIT๙" pitchFamily="34" charset="-34"/>
                <a:cs typeface="TH SarabunIT๙" pitchFamily="34" charset="-34"/>
              </a:rPr>
              <a:t>โพสต์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แต่ไอที   17)หนีหน้า   18)บ้าหลับ	19)ไม่ปรับตัว	20)กลัวเกินงาม	21)ถามทุกเรื่อง		22)เคืองง่าย	23)ไถไปเรื่อย	24)เฉื่อยชา	25)ลาบ่อย	26)คอยประจบ	27)คบคนชั่ว	28)มั่วหวย		29)ป่วยเป็นนิตย์	30)ผิดตลอด	</a:t>
            </a:r>
            <a:endParaRPr lang="th-TH" sz="1600" dirty="0"/>
          </a:p>
        </p:txBody>
      </p:sp>
    </p:spTree>
    <p:extLst>
      <p:ext uri="{BB962C8B-B14F-4D97-AF65-F5344CB8AC3E}">
        <p14:creationId xmlns:p14="http://schemas.microsoft.com/office/powerpoint/2010/main" val="45223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ลักษณะเฉพาะของ วินัย</a:t>
            </a:r>
            <a:endParaRPr lang="th-TH" sz="1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rmAutofit/>
          </a:bodyPr>
          <a:lstStyle/>
          <a:p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1.ไม่มีอายุความ </a:t>
            </a:r>
          </a:p>
          <a:p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2.ต้องมีสภาพเป็นข้าราชการ</a:t>
            </a:r>
          </a:p>
          <a:p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3.เป็นอำนาจผู้บังคับบัญชาสังกัดปัจจุบัน</a:t>
            </a:r>
          </a:p>
          <a:p>
            <a:pPr marL="0" indent="0">
              <a:buNone/>
            </a:pPr>
            <a:r>
              <a:rPr lang="th-TH" sz="15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500" b="1" dirty="0" smtClean="0">
                <a:latin typeface="TH SarabunIT๙" pitchFamily="34" charset="-34"/>
                <a:cs typeface="TH SarabunIT๙" pitchFamily="34" charset="-34"/>
              </a:rPr>
              <a:t>อธิบาย</a:t>
            </a:r>
          </a:p>
          <a:p>
            <a:pPr marL="0" indent="0">
              <a:buNone/>
            </a:pPr>
            <a:r>
              <a:rPr lang="th-TH" sz="15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1.1.ไม่มีอายุความ หมายถึง เมื่อข้าราชการผู้ใดกระทำผิดวินัยแล้ว ตราบที่ผู้บังคับบัญชายังไม่ได้ดำเนินการทางวินัยในเรื่องที่กระทำผิด ถือว่าข้าราชการผู้นั้นเป็นผู้กระทำผิดวินัยสำเร็จตลอดเวลา จนกว่าผู้บังคับบัญชาจะดำเนินการทางวินัยในเรื่องดังกล่าวเสร็จสิ้น หรือจนกว่าเกษียณอายุราชการไป โดยไม่มีการดำเนินการทางวินัยเลย จึงรอดพ้นจากการถูกดำเนินการทางวินัย</a:t>
            </a:r>
          </a:p>
          <a:p>
            <a:pPr marL="0" indent="0">
              <a:buNone/>
            </a:pPr>
            <a:r>
              <a:rPr lang="th-TH" sz="15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1.2.ต้องมีสภาพเป็นข้าราชการ หมายถึง ผู้ใดจะถูกแต่งตั้งกรรมการสอบสวนทางวินัย หรือถูกลงโทษทางวินัยในเรื่องที่ได้กระทำความผิด ผู้นั้นต้องเป็นข้าราชการเท่านั้น หากพ้นจากราชการแล้ว ผู้บังคับบัญชาก็ไม่อาจดำเนินการทางวินัยในเรื่องนั้นได้อีกต่อไป ไม่ว่าจะด้วยการลาออกหรือถูกให้ออกจากราชการเพราะเหตุอื่น หรือแม้แต่ถูกลงโทษปลดออกหรือไล่ออกจากราชการก็ตาม</a:t>
            </a:r>
          </a:p>
          <a:p>
            <a:pPr marL="0" indent="0">
              <a:buNone/>
            </a:pPr>
            <a:r>
              <a:rPr lang="th-TH" sz="15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1.3.เป็นอำนาจของผู้บังคับบัญชาสังกัดปัจจุบัน หมายถึง วินัยนั้นเปรียบเสมือนเงาตามตัวข้าราชการผู้กระทำผิดไปทุกหนทุกแห่งที่โอน(ย้าย) จนกว่าจะถูกดำเนินการทางวินัยเสร็จสิ้น เช่น นาย ก.เป็นพนักงานส่วนท้องถิ่น </a:t>
            </a:r>
            <a:r>
              <a:rPr lang="th-TH" sz="1500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en-US" sz="1500" dirty="0" smtClean="0">
                <a:latin typeface="TH SarabunIT๙" pitchFamily="34" charset="-34"/>
                <a:cs typeface="TH SarabunIT๙" pitchFamily="34" charset="-34"/>
              </a:rPr>
              <a:t>A 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 ถูกร้องเรียนว่ามีพฤติกรรมกระทำผิดวินัย  นายกฯ</a:t>
            </a:r>
            <a:r>
              <a:rPr lang="th-TH" sz="1500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en-US" sz="1500" dirty="0" smtClean="0">
                <a:latin typeface="TH SarabunIT๙" pitchFamily="34" charset="-34"/>
                <a:cs typeface="TH SarabunIT๙" pitchFamily="34" charset="-34"/>
              </a:rPr>
              <a:t>A 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 จึงแต่งตั้งกรรมการสอบข้อเท็จจริง ระหว่างนั้น นาย ก. โอนไป สังกัด </a:t>
            </a:r>
            <a:r>
              <a:rPr lang="th-TH" sz="1500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.ฯ</a:t>
            </a:r>
            <a:r>
              <a:rPr lang="en-US" sz="1500" dirty="0" smtClean="0">
                <a:latin typeface="TH SarabunIT๙" pitchFamily="34" charset="-34"/>
                <a:cs typeface="TH SarabunIT๙" pitchFamily="34" charset="-34"/>
              </a:rPr>
              <a:t>B 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 ผลการสอบข้อเท็จจริงปรากฏว่ามีมูล นาย ก.กระทำผิดวินัย แต่เขาโอนย้ายไป </a:t>
            </a:r>
            <a:r>
              <a:rPr lang="th-TH" sz="1500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en-US" sz="1500" dirty="0" smtClean="0">
                <a:latin typeface="TH SarabunIT๙" pitchFamily="34" charset="-34"/>
                <a:cs typeface="TH SarabunIT๙" pitchFamily="34" charset="-34"/>
              </a:rPr>
              <a:t>B 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แล้ว ผู้บังคับบัญชาสังกัดเดิม(นายกฯ </a:t>
            </a:r>
            <a:r>
              <a:rPr lang="th-TH" sz="1500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en-US" sz="1500" dirty="0" smtClean="0">
                <a:latin typeface="TH SarabunIT๙" pitchFamily="34" charset="-34"/>
                <a:cs typeface="TH SarabunIT๙" pitchFamily="34" charset="-34"/>
              </a:rPr>
              <a:t>A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) ต้องส่งหนังสือชี้มูลความผิดไปยัง นายกฯ</a:t>
            </a:r>
            <a:r>
              <a:rPr lang="th-TH" sz="1500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en-US" sz="1500" dirty="0" smtClean="0">
                <a:latin typeface="TH SarabunIT๙" pitchFamily="34" charset="-34"/>
                <a:cs typeface="TH SarabunIT๙" pitchFamily="34" charset="-34"/>
              </a:rPr>
              <a:t>B 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เพื่อแต่งตั้งกรรมการสอบสวนทางวินัยต่อไป เมื่อผู้บังคับบัญชาสังกัดใหม่ (นายกฯ</a:t>
            </a:r>
            <a:r>
              <a:rPr lang="th-TH" sz="1500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en-US" sz="1500" dirty="0" smtClean="0">
                <a:latin typeface="TH SarabunIT๙" pitchFamily="34" charset="-34"/>
                <a:cs typeface="TH SarabunIT๙" pitchFamily="34" charset="-34"/>
              </a:rPr>
              <a:t>B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) แต่งตั้งกรรมการสอบสวนทางวินัยแล้ว ในระหว่างนั้น นาย ก. โอนย้ายไปยัง </a:t>
            </a:r>
            <a:r>
              <a:rPr lang="th-TH" sz="1500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en-US" sz="1500" dirty="0" smtClean="0">
                <a:latin typeface="TH SarabunIT๙" pitchFamily="34" charset="-34"/>
                <a:cs typeface="TH SarabunIT๙" pitchFamily="34" charset="-34"/>
              </a:rPr>
              <a:t>C  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ภายหลังผลการสอบสวนทางวินัยปรากฏว่า นาย ก.นาย ก.ทำผิดวินัยจริงต้องสั่งลงโทษ นายกฯ</a:t>
            </a:r>
            <a:r>
              <a:rPr lang="th-TH" sz="1500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en-US" sz="1500" dirty="0" smtClean="0">
                <a:latin typeface="TH SarabunIT๙" pitchFamily="34" charset="-34"/>
                <a:cs typeface="TH SarabunIT๙" pitchFamily="34" charset="-34"/>
              </a:rPr>
              <a:t>B 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 ต้องส่งสำนวนการสอบสวนไปให้ นายกฯ</a:t>
            </a:r>
            <a:r>
              <a:rPr lang="th-TH" sz="1500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en-US" sz="1500" dirty="0" smtClean="0">
                <a:latin typeface="TH SarabunIT๙" pitchFamily="34" charset="-34"/>
                <a:cs typeface="TH SarabunIT๙" pitchFamily="34" charset="-34"/>
              </a:rPr>
              <a:t>C 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(ผู้บังคับบัญชาปัจจุบัน) ของนาย ก. เป็นผู้ออกคำสั่งลงโทษ เป็นต้น</a:t>
            </a:r>
          </a:p>
          <a:p>
            <a:pPr marL="0" indent="0">
              <a:buNone/>
            </a:pPr>
            <a:r>
              <a:rPr lang="th-TH" sz="15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500" dirty="0" smtClean="0">
                <a:latin typeface="TH SarabunIT๙" pitchFamily="34" charset="-34"/>
                <a:cs typeface="TH SarabunIT๙" pitchFamily="34" charset="-34"/>
              </a:rPr>
              <a:t>ทั้ง 3 ประการนี้ เป็นลักษณะเฉพาะของวินัย ซึ่งมีความแตกต่างจากคดีประเภทอื่น เช่นคดีแพ่ง คดีอาญา คดีละเมิด คดีปกครอง</a:t>
            </a:r>
            <a:endParaRPr lang="th-TH" sz="15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7090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ประกาศคณะกรรมการพนักงานส่วนตำบลจังหวัดตรัง</a:t>
            </a:r>
            <a:br>
              <a:rPr lang="th-TH" sz="18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เรื่อง หลักเกณฑ์และเงื่อนไขในการสอบสวน การลงโทษทางวินัย พ.ศ.2558</a:t>
            </a:r>
            <a:br>
              <a:rPr lang="th-TH" sz="18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บังคับใช้ ตั้งแต่วันที่ 1 มกราคม พ.ศ.2559 เป็นต้นไป</a:t>
            </a:r>
            <a:endParaRPr 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1800" b="1" u="sng" dirty="0" smtClean="0">
                <a:latin typeface="TH SarabunIT๙" pitchFamily="34" charset="-34"/>
                <a:cs typeface="TH SarabunIT๙" pitchFamily="34" charset="-34"/>
              </a:rPr>
              <a:t>วินัยและการรักษาวินัย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ข้อ5.พนักงานส่วนตำบลต้องรักษาวินัยตามที่กำหนดเป็นข้อห้ามและข้อปฏิบัติโดยเคร่งครัดอยู่เสมอ</a:t>
            </a:r>
          </a:p>
          <a:p>
            <a:pPr marL="0" indent="0">
              <a:buNone/>
            </a:pPr>
            <a:r>
              <a:rPr lang="th-TH" sz="1600" b="1" u="sng" dirty="0" smtClean="0">
                <a:latin typeface="TH SarabunIT๙" pitchFamily="34" charset="-34"/>
                <a:cs typeface="TH SarabunIT๙" pitchFamily="34" charset="-34"/>
              </a:rPr>
              <a:t>ฐานความผิดทางวินัยพนักงานส่วนท้องถิ่น 18 ฐาน</a:t>
            </a:r>
          </a:p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ฐานที่1.  ต้องสนับสนุนการปกครองระบอบประชาธิปไตยอันมีพระมหากษัตริย์เป็นประมุขตามรัฐธรรมนูญแห่งราชอาณาจักรไทย</a:t>
            </a:r>
          </a:p>
          <a:p>
            <a:pPr marL="0" indent="0">
              <a:buNone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ตัวบท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 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ข้อ6.พนักงานส่วนตำบลต้องสนับสนุนการปกครองระบอบประชาธิปไตยอันมีพระมหากษัตริย์ทรงเป็นประมุขตามรัฐธรรมนูญแห่งราชอาณาจักรไทยด้วยความบริสุทธิ์ใจ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จุดมุ่งหมายของวินัยข้อนี้ ก็เพื่อต้องการให้พนักงานส่วนท้องถิ่นให้ความร่วมมือร่วมใจกับองค์กรปกครองส่วนท้องถิ่นและรัฐบาลในการปกครองประเทศอย่างเต็มที่โดยไม่คัดค้านการปกครองในระบอบนี้ไม่ฝักใฝ่ในระบอบอื่น และไม่ละเลยหน้าที่ของตนที่จะต้องปฏิบัติเพื่อสนับสนุนการปกครองระบอบประชาธิปไตยอันมีพระมหากษัตริย์ทรงเป็นประมุขตามรัฐธรรมนูญแห่งราชอาณาจักรไทย อาจแสดงออกด้วยทางกาย วาจา 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การกระทำที่เป็นการไม่สนับสนุนการปกครองระบอบประชาธิปไตยดังกล่าว เป็นความผิดวินัยไม่ร้ายแรง เว้นแต่การกระทำนั้นเป็นความผิดอาญาจนได้รับโทษจำคุก หรือกระทำที่ถือได้ว่าประพฤติชั่วร้ายแรง หรือปฏิบัติหน้าที่ราชการโดยจงใจไม่ปฏิบัติตามระเบียบหรือมติคณะรัฐมนตรี จนเป็นเหตุให้ราชการเสียหายอย่างร้ายแรง แต่กรณีที่บุคคลสอบเข้ารับการบรรจุเป็นพนักงานส่วนท้องถิ่นแต่ไม่มีลักษณะตามข้อ6.นี้ จะถือว่าเป็นผู้ขาดคุณสมบัติทั่วไป ถ้าขาดอยู่ก่อนวันบรรจุราชการและความเพิ่งปรากฏขึ้น ต้องสั่งให้ออกจากราชการฐานขาดคุณสมบัติโดยพลัน แต่ถ้าขาดคุณสมสมบัติภายหลังบรรจุเข้ารับราชการแล้ว กล่าวคือแต่เดิมก่อนเข้ารับราชการก็เลื่อมใสการปกครองระบอบนี้ ภายหลังบรรจุไม่เลื่อมใส ก็จะเข้าความผิดฐานนี้ซึ่งเป็นความผิดวินัยไม่ร้ายแรง จะลงโทษให้ออกจากราชการไม่ได้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7893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ฐานที่2.ต้องซื่อสัตย์สุจริตและเที่ยงธรรม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ตัวบท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ข้อ7.พนักงานส่วนตำบลต้องปฏิบัติหน้าที่ราชการด้วยความซื่อสัตย์สุจริตและเที่ยงธรรม</a:t>
            </a:r>
            <a:br>
              <a:rPr lang="th-TH" sz="1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ห้ามมิให้อาศัยหรือยอมให้ผู้อื่นอาศัยอำนาจหน้าที่ราชการของตนไม่ว่าทางตรงหรือทางอ้อมหาประโยชน์ให้แก่ตนเองหรือผู้อื่น</a:t>
            </a:r>
            <a:endParaRPr lang="th-TH" sz="1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การปฏิบัติหรือละเว้นการปฏิบัติหน้าที่ราชการโดยมิชอบ เพื่อให้ตนเองหรือผู้อื่นได้ประโยชน์ที่มิควรได้เป็นการทุจริตต่อหน้าที่ราชการ เป็นความผิดวินัยอย่างร้ายแรง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ในวรรคหนึ่ง คำว่า หน้าที่ราชการ พิจารณาดังนี้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1.พิจารณาจากกฎหมาย มาตรฐานทั่วไป หรือระเบียบ ที่กำหนดให้เป็นลายลักษณ์อักษร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2.พิจารณาจากมาตรฐานกำหนดตำแหน่ง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3.พิจารณาจากคำสั่ง หรือการมอบหมายจากผู้บังคับบัญชา (ลายลักษณ์อักษรหรือวาจา)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4.พิจารณาจากพฤตินัย เช่น การที่พนักงานส่วนท้องถิ่นสมัครใจเข้าผูกพันตนยอมรับเป็นหน้าที่ราชการที่ตนต้องรับผิดชอบ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ซื่อสัตย์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”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หมายความว่า ปฏิบัติอย่างตรงไปรงมา ไม่คดโกง ไม่หลอกลวง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สุจริต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”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หมายความว่า ปฏิบัติด้วยความมุ่งหมายในทางที่ดีที่ชอบตามคลองธรรม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เที่ยงธรรม</a:t>
            </a:r>
            <a:r>
              <a:rPr lang="en-US" sz="1600" dirty="0" smtClean="0">
                <a:latin typeface="TH SarabunIT๙" pitchFamily="34" charset="-34"/>
                <a:cs typeface="TH SarabunIT๙" pitchFamily="34" charset="-34"/>
              </a:rPr>
              <a:t>”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หมายความว่า ปฏิบัติโดยไม่ลำเอียง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ในวรรคสอง การพิจารณาว่ากระทำผิดวินัยหรือไม่ จะต้องพิจารณาในเบื้องต้นว่าผู้นั้นมีหน้าที่ราชการ ในเรื่องนั้นหรือไม่ หากมีได้ใช้หน้าที่ราชการนั้นหรือยอมให้ผู้อื่นอาศัยอำนาจหน้าที่นั้นหาประโยชน์ให้แก่ตนเองหรือผู้อื่นหรือไม่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(วรรคหนึ่ง,วรรคสอง เป็นความผิดวินัย ไม่ร้ายแรง)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วรรคสาม เป็นความผิดวินัยอย่างร้ายแรงในฐานทุจริตต่อหน้าที่ราชการ ซึ่งเป็นการกระทำผิดตามวรรคหนึ่ง วรรคสองมาแล้ว ซึ่งเป็นความผิดวินัยไม่ร้ายแรง เมื่อเข้าเกณฑ์วรรคสามมีผลให้เป็นความผิดวินัยร้ายแรง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1.ต้องมีหน้าที่ราชการที่จะต้องปฏิบัติ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2.ได้ปฏิบัติหน้าที่ราชการไปโดยมิชอบ หรือละเว้นการปฏิบัติหน้าที่ราชการโดยมิชอบ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3.เพื่อให้ตนเองหรือผู้อื่นได้ประโยชน์ที่มิควรได้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4.โดยมีเจตนาทุจริต</a:t>
            </a:r>
          </a:p>
          <a:p>
            <a:pPr marL="0" indent="0">
              <a:buNone/>
            </a:pP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หากไม่ครบองค์ประกอบฐานทุจริตอาจผิดวินัยฐานอื่น เช่นประมาทเลินเล่ออย่างร้ายแรงหรือประพฤติชั่วอย่างร้ายแรง ต้องพิจารณาข้อเท็จจริงเป็นเรื่องๆไป ซึ่งต้องมีหลักฐานจัดเจนพอสมควร</a:t>
            </a:r>
            <a:br>
              <a:rPr lang="th-TH" sz="1600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โทษไล่ออก</a:t>
            </a:r>
            <a:br>
              <a:rPr lang="th-TH" sz="16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(การนำเงินที่ทุจริตไปแล้วมาคืนหรือมีเหตุอันควรลดหย่อนอื่นใดก็ไม่อาจลดโทษเหลือเป็นปลดออกจากราชการได้)</a:t>
            </a:r>
          </a:p>
        </p:txBody>
      </p:sp>
    </p:spTree>
    <p:extLst>
      <p:ext uri="{BB962C8B-B14F-4D97-AF65-F5344CB8AC3E}">
        <p14:creationId xmlns:p14="http://schemas.microsoft.com/office/powerpoint/2010/main" val="3006977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600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600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ที่ </a:t>
            </a:r>
            <a:r>
              <a:rPr lang="th-TH" sz="1600" dirty="0" err="1">
                <a:latin typeface="TH SarabunIT๙" pitchFamily="34" charset="-34"/>
                <a:cs typeface="TH SarabunIT๙" pitchFamily="34" charset="-34"/>
              </a:rPr>
              <a:t>นร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 ๐๒๐๕/ว.๒๓๔ 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				</a:t>
            </a:r>
            <a:r>
              <a:rPr lang="th-TH" sz="1600" dirty="0" err="1" smtClean="0">
                <a:latin typeface="TH SarabunIT๙" pitchFamily="34" charset="-34"/>
                <a:cs typeface="TH SarabunIT๙" pitchFamily="34" charset="-34"/>
              </a:rPr>
              <a:t>สํานัก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เลขาธิการคณะรัฐมนตรี</a:t>
            </a:r>
            <a:br>
              <a:rPr lang="th-TH" sz="1600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						</a:t>
            </a:r>
            <a:r>
              <a:rPr lang="th-TH" sz="1600" dirty="0" err="1" smtClean="0">
                <a:latin typeface="TH SarabunIT๙" pitchFamily="34" charset="-34"/>
                <a:cs typeface="TH SarabunIT๙" pitchFamily="34" charset="-34"/>
              </a:rPr>
              <a:t>ทําเนียบ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รัฐบาล </a:t>
            </a:r>
            <a:r>
              <a:rPr lang="th-TH" sz="1600" dirty="0" err="1">
                <a:latin typeface="TH SarabunIT๙" pitchFamily="34" charset="-34"/>
                <a:cs typeface="TH SarabunIT๙" pitchFamily="34" charset="-34"/>
              </a:rPr>
              <a:t>กท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. ๑๐๓๐๐</a:t>
            </a:r>
            <a:br>
              <a:rPr lang="th-TH" sz="1600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		๒๔ 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ธันวาคม ๒๕๓๖</a:t>
            </a: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6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600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600" dirty="0" smtClean="0">
                <a:latin typeface="TH SarabunIT๙" pitchFamily="34" charset="-34"/>
                <a:cs typeface="TH SarabunIT๙" pitchFamily="34" charset="-34"/>
              </a:rPr>
            </a:b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h-TH" sz="4800" b="1" dirty="0" smtClean="0"/>
              <a:t>	</a:t>
            </a:r>
            <a:r>
              <a:rPr lang="th-TH" sz="5600" b="1" dirty="0" smtClean="0">
                <a:latin typeface="TH SarabunIT๙" pitchFamily="34" charset="-34"/>
                <a:cs typeface="TH SarabunIT๙" pitchFamily="34" charset="-34"/>
              </a:rPr>
              <a:t>เรื่อง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ขอปรับปรุงมติคณะรัฐมนตรีเกี่ยวกับการลงโทษ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ข้าราชการ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ผู้กระทํา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ผิดวินัย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อย่างร้ายแรง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บางกรณี</a:t>
            </a:r>
          </a:p>
          <a:p>
            <a:pPr marL="0" indent="0">
              <a:buNone/>
            </a:pPr>
            <a:r>
              <a:rPr lang="th-TH" sz="5600" b="1" dirty="0" smtClean="0">
                <a:latin typeface="TH SarabunIT๙" pitchFamily="34" charset="-34"/>
                <a:cs typeface="TH SarabunIT๙" pitchFamily="34" charset="-34"/>
              </a:rPr>
              <a:t>	เรียน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เลขาธิการ ก.พ.</a:t>
            </a:r>
          </a:p>
          <a:p>
            <a:pPr marL="457200" lvl="1" indent="0">
              <a:buNone/>
            </a:pPr>
            <a:r>
              <a:rPr lang="th-TH" sz="5600" b="1" dirty="0" smtClean="0">
                <a:latin typeface="TH SarabunIT๙" pitchFamily="34" charset="-34"/>
                <a:cs typeface="TH SarabunIT๙" pitchFamily="34" charset="-34"/>
              </a:rPr>
              <a:t>	อ้าง</a:t>
            </a:r>
            <a:r>
              <a:rPr lang="th-TH" sz="5600" b="1" dirty="0">
                <a:latin typeface="TH SarabunIT๙" pitchFamily="34" charset="-34"/>
                <a:cs typeface="TH SarabunIT๙" pitchFamily="34" charset="-34"/>
              </a:rPr>
              <a:t>ถึง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หนังสือ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สํานัก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เลขาธิการคณะรัฐมนตรี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ด่วน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ที่ 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นว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 ๑๒๕/๒๕๐๓ ลงวันที่ ๕ ตุลาคม ๒๕๐๓</a:t>
            </a:r>
          </a:p>
          <a:p>
            <a:pPr marL="0" indent="0">
              <a:buNone/>
            </a:pPr>
            <a:r>
              <a:rPr lang="th-TH" sz="5600" b="1" dirty="0" smtClean="0">
                <a:latin typeface="TH SarabunIT๙" pitchFamily="34" charset="-34"/>
                <a:cs typeface="TH SarabunIT๙" pitchFamily="34" charset="-34"/>
              </a:rPr>
              <a:t>	สิ่ง</a:t>
            </a:r>
            <a:r>
              <a:rPr lang="th-TH" sz="5600" b="1" dirty="0">
                <a:latin typeface="TH SarabunIT๙" pitchFamily="34" charset="-34"/>
                <a:cs typeface="TH SarabunIT๙" pitchFamily="34" charset="-34"/>
              </a:rPr>
              <a:t>ที่</a:t>
            </a:r>
            <a:r>
              <a:rPr lang="th-TH" sz="5600" b="1" dirty="0" smtClean="0">
                <a:latin typeface="TH SarabunIT๙" pitchFamily="34" charset="-34"/>
                <a:cs typeface="TH SarabunIT๙" pitchFamily="34" charset="-34"/>
              </a:rPr>
              <a:t>ส</a:t>
            </a:r>
            <a:r>
              <a:rPr lang="th-TH" sz="5600" b="1" dirty="0">
                <a:latin typeface="TH SarabunIT๙" pitchFamily="34" charset="-34"/>
                <a:cs typeface="TH SarabunIT๙" pitchFamily="34" charset="-34"/>
              </a:rPr>
              <a:t>่</a:t>
            </a:r>
            <a:r>
              <a:rPr lang="th-TH" sz="5600" b="1" dirty="0" smtClean="0">
                <a:latin typeface="TH SarabunIT๙" pitchFamily="34" charset="-34"/>
                <a:cs typeface="TH SarabunIT๙" pitchFamily="34" charset="-34"/>
              </a:rPr>
              <a:t>ง</a:t>
            </a:r>
            <a:r>
              <a:rPr lang="th-TH" sz="5600" b="1" dirty="0">
                <a:latin typeface="TH SarabunIT๙" pitchFamily="34" charset="-34"/>
                <a:cs typeface="TH SarabunIT๙" pitchFamily="34" charset="-34"/>
              </a:rPr>
              <a:t>มา</a:t>
            </a:r>
            <a:r>
              <a:rPr lang="th-TH" sz="5600" b="1" dirty="0" smtClean="0">
                <a:latin typeface="TH SarabunIT๙" pitchFamily="34" charset="-34"/>
                <a:cs typeface="TH SarabunIT๙" pitchFamily="34" charset="-34"/>
              </a:rPr>
              <a:t>ด้วย 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สําเนา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หนังสือ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สํานักงาน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 ก.พ.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ปกปิด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ที่ 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นร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 ๐๗๐๙.๒ / บ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๑๐๔๔ ลง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วันที่ ๒๙ พฤศจิกายน ๒๕๓๖</a:t>
            </a:r>
          </a:p>
          <a:p>
            <a:pPr marL="0" indent="0">
              <a:buNone/>
            </a:pPr>
            <a:endParaRPr lang="th-TH" sz="5600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	ตามที่ได้ยืนยันมติ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คณะรัฐมนตรีเรื่อง การลงโทษ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ข้าราชการ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ผูกระ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ทํา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ผิดทางวินัย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อย่างร้ายแรงมา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เพื่อทราบและถือปฏิบัติ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นั้นบัดนี้ 	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สํานักงาน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ก.พ. 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ได้เสนอขอ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ปรับปรุงมติคณะรัฐมนตรี เมื่อวันที่ ๔ ตุลาคม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๒๕๐๓เกี่ยวกับ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การลงโทษขาราชการผูกระ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ทํา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ผิด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วินัยอ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ยางรายแรงบางกรณี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มา	เพื่อ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คณะรัฐมนตรีพิจารณา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ความละเอียดปรากฏตาม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สําเนา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หนังสือที่ได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ส่ง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มาพ้ร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อมนี้</a:t>
            </a:r>
          </a:p>
          <a:p>
            <a:pPr marL="0" indent="0">
              <a:buNone/>
            </a:pP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	คณะรัฐมนตรี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ไดลงมติเมื่อวันที่ ๒๑ ธันวาคม ๒๕๓๖ อนุมัติตามที่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สํานักงาน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ก.พ.เสนอดังนี้</a:t>
            </a:r>
          </a:p>
          <a:p>
            <a:pPr marL="0" indent="0">
              <a:buNone/>
            </a:pP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	๑. ให้ปรับปรุง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มติคณะรัฐมนตรีเมื่อวันที่ ๔ ตุลาคม ๒๕๐๓ เกี่ยวกับการลงโทษ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ขาราชการ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ผู้กระทํา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ผิดทางวินัย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อย่าง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รายแรงบางกรณี ดังนี้</a:t>
            </a:r>
          </a:p>
          <a:p>
            <a:pPr marL="0" indent="0">
              <a:buNone/>
            </a:pP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	     ๑.๑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ปรับปรุงถอย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คํา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เพื่อ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ให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เกิดความชัดเจนจากความวา “ละทิ้งหนาที่ราชการไป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เลยเกิน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กวา ๑๕ วัน โดยไม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มี	เหตุผลอัน	สมควร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”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เป็น “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ละทิ้ง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หน้าที่ราชการติดต่อ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ในคราวเดียวกัน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เป็นเวลาเกิน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กวา ๑๕ วัน โดย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ไม่มี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เหตุผลอันสมควร และ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ไม่กลับมา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ปฏิบัติราชการ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อีกเลย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”  </a:t>
            </a:r>
          </a:p>
          <a:p>
            <a:pPr marL="0" indent="0">
              <a:buNone/>
            </a:pP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	     ๑.๒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การลงโทษ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ผู้กระทํา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ผิดวินัยฐานทุจริต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ต่อหน้าที่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ราชการ หรือละทิ้ง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หน้าที่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ราชการ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ตาม ขอ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๑.๑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เป็นความผิดวินัยอย่างร้าย	แรง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ซึ่ง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ควรลงโทษเป็นไล่ออกจาก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ราชการการ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นํา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เงินที่ทุจริตไป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แล้วมา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คืนหรือมีเหตุอันควรปรานีอื่นใด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ไม่เป็น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เหตุ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ลดหย่อน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โทษ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เป็น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ปลด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ออก	จากราชการ</a:t>
            </a:r>
            <a:endParaRPr lang="th-TH" sz="5600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	๒.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สําหรับ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การลงโทษ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ผู้กระทํา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ผิดวินัย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อย่างร้ายแรง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ใน ๒ ฐานความผิด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ดังกล่าวตามมาตรา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๖๗ วรรคสาม และมาตรา ๗๕ วรรคสอง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แห่ง	พระราชบัญญัติ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ระเบียบ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ข้าราชการ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พล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เรือน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พ.ศ.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๒๕๑๘ หรือตามกฎหมายระเบียบ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ข้าราชการ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พลเรือน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ที่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ใช้บังคับอยู่ก่อนหน้านั้น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พระราชบัญญัติระเบียบ	ข้าราชการ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พลเรือน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 พ.ศ. ๒๕๓๕ มีบทเฉพาะกาลมาตรา ๑๓๘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ให้ลงโทษ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ตามกฎหมาย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ว่าด้วยระเบียบข้าราชการ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พล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เรือน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ที่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ใช้อ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ยูในขณะ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กระทํา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ผิด ก็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ให้ถือ	ปฏิบัติ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ตามมติคณะรัฐมนตรี เมื่อวันที่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๔ ตุลาคม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๒๕๐๓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ต่อไป</a:t>
            </a:r>
          </a:p>
          <a:p>
            <a:pPr marL="0" indent="0">
              <a:buNone/>
            </a:pPr>
            <a:endParaRPr lang="th-TH" sz="5600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		จึง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เรียนมาเพื่อโปรดทราบ และขอ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ได้โปรด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แจ้งให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ส่วน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ราชการในสังกัดทราบและถือปฏิบัติ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ต่อไป</a:t>
            </a:r>
            <a:endParaRPr lang="th-TH" sz="5600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				ขอ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แสดงความนับ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ถือ</a:t>
            </a:r>
          </a:p>
          <a:p>
            <a:pPr marL="0" indent="0">
              <a:buNone/>
            </a:pP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				(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ลงชื่อ)  </a:t>
            </a:r>
            <a:r>
              <a:rPr lang="th-TH" sz="5600" b="1" dirty="0">
                <a:latin typeface="TH SarabunIT๙" pitchFamily="34" charset="-34"/>
                <a:cs typeface="TH SarabunIT๙" pitchFamily="34" charset="-34"/>
              </a:rPr>
              <a:t>วิษณุ เครือ</a:t>
            </a:r>
            <a:r>
              <a:rPr lang="th-TH" sz="5600" b="1" dirty="0" smtClean="0">
                <a:latin typeface="TH SarabunIT๙" pitchFamily="34" charset="-34"/>
                <a:cs typeface="TH SarabunIT๙" pitchFamily="34" charset="-34"/>
              </a:rPr>
              <a:t>งาม</a:t>
            </a:r>
          </a:p>
          <a:p>
            <a:pPr marL="0" indent="0">
              <a:buNone/>
            </a:pPr>
            <a:r>
              <a:rPr lang="th-TH" sz="5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5600" b="1" dirty="0" smtClean="0">
                <a:latin typeface="TH SarabunIT๙" pitchFamily="34" charset="-34"/>
                <a:cs typeface="TH SarabunIT๙" pitchFamily="34" charset="-34"/>
              </a:rPr>
              <a:t>					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นายวิษณุ เครืองาม)   </a:t>
            </a:r>
          </a:p>
          <a:p>
            <a:pPr marL="0" indent="0">
              <a:buNone/>
            </a:pP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					เลขาธิการ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คณะรัฐมนตรี</a:t>
            </a:r>
            <a:endParaRPr lang="th-TH" sz="56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sz="5600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5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51025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	ที่ </a:t>
            </a:r>
            <a:r>
              <a:rPr lang="th-TH" sz="1400" dirty="0" err="1">
                <a:latin typeface="TH SarabunIT๙" pitchFamily="34" charset="-34"/>
                <a:cs typeface="TH SarabunIT๙" pitchFamily="34" charset="-34"/>
              </a:rPr>
              <a:t>น.ว</a:t>
            </a:r>
            <a:r>
              <a:rPr lang="th-TH" sz="1400" dirty="0">
                <a:latin typeface="TH SarabunIT๙" pitchFamily="34" charset="-34"/>
                <a:cs typeface="TH SarabunIT๙" pitchFamily="34" charset="-34"/>
              </a:rPr>
              <a:t>.  ๑๒๕/๒๕๐๓ 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					</a:t>
            </a:r>
            <a:r>
              <a:rPr lang="th-TH" sz="1400" dirty="0" err="1" smtClean="0">
                <a:latin typeface="TH SarabunIT๙" pitchFamily="34" charset="-34"/>
                <a:cs typeface="TH SarabunIT๙" pitchFamily="34" charset="-34"/>
              </a:rPr>
              <a:t>สํานัก</a:t>
            </a:r>
            <a:r>
              <a:rPr lang="th-TH" sz="1400" dirty="0">
                <a:latin typeface="TH SarabunIT๙" pitchFamily="34" charset="-34"/>
                <a:cs typeface="TH SarabunIT๙" pitchFamily="34" charset="-34"/>
              </a:rPr>
              <a:t>เลขาธิการ</a:t>
            </a: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คณะรัฐมนตรี</a:t>
            </a:r>
            <a:br>
              <a:rPr lang="th-TH" sz="14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400" dirty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1400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400" dirty="0" smtClean="0">
                <a:latin typeface="TH SarabunIT๙" pitchFamily="34" charset="-34"/>
                <a:cs typeface="TH SarabunIT๙" pitchFamily="34" charset="-34"/>
              </a:rPr>
              <a:t>				         ๕ </a:t>
            </a:r>
            <a:r>
              <a:rPr lang="th-TH" sz="1400" dirty="0">
                <a:latin typeface="TH SarabunIT๙" pitchFamily="34" charset="-34"/>
                <a:cs typeface="TH SarabunIT๙" pitchFamily="34" charset="-34"/>
              </a:rPr>
              <a:t>ตุลาคม ๒๕๐๓</a:t>
            </a:r>
            <a:br>
              <a:rPr lang="th-TH" sz="1400" dirty="0">
                <a:latin typeface="TH SarabunIT๙" pitchFamily="34" charset="-34"/>
                <a:cs typeface="TH SarabunIT๙" pitchFamily="34" charset="-34"/>
              </a:rPr>
            </a:br>
            <a:endParaRPr 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เรื่อง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การลงโทษ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ข้าราชการ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ผู้กระทํา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ผิดทาง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วิน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ั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ยอย่างร้ายแรง</a:t>
            </a:r>
            <a:endParaRPr lang="th-TH" sz="5600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เรียน ผู้ว่า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ราชการจังหวัด และกระทรวง ทบวง กรม</a:t>
            </a:r>
          </a:p>
          <a:p>
            <a:pPr marL="0" indent="0">
              <a:buNone/>
            </a:pP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                ด้วย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เลขาธิการ ก.พ.  รายงาน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ว่า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มีกระทรวงทบวงกรมตาง ๆ สั่ง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ให้ข้าราชการ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พลเรือน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ที่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กระทํา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ผิดวินัย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อย่างร้ายแรง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ออกจากราชการเพื่อ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รับ	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บําเหน็จ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บํานาญ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 โดย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อ้าง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เหตุควรปรานีหลาย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รายซึ่ง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ก.พ.  พิจารณา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แล้ว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เห็น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ว่าไม่เป็น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การเหมาะสม ๒ เรื่อง คือ</a:t>
            </a:r>
          </a:p>
          <a:p>
            <a:pPr marL="0" indent="0">
              <a:buNone/>
            </a:pP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                ๑.   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กระทํา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ผิดฐานทุจริต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ต่อหน้าที่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ราชการ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ผู้บังคับบัญชา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สั่ง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ให้ออก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จากราชการ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ตามความใน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มาตรา ๙๐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แห่ง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พระราชบัญญัติระเบียบขา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ราชการ	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พล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เรือน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 พ.ศ. ๒๔๙๗ เพื่อรับ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บําเหน็จ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บํานาญ</a:t>
            </a:r>
            <a:endParaRPr lang="th-TH" sz="5600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                                        ๒.  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กระทํา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ผิดฐานละทิ้ง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หน้าที่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ราชการเกินกวา ๑๕ วัน โดย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ไม่มี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เหตุผลอัน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สมควรผู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บังคับบัญชาสั่ง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ให้ออก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จากราชการตามความในมาตรา ๙๐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แห่ง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พระราชบัญญัติระเบียบ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ข้าราชการ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พล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เรือน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พ.ศ.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๒๔๙๗ เพื่อรับ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บําเหน็จ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บํานาญ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ก.พ.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เห็น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ว่า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ความผิดฐานทุจริต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ต่อหน้าที่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ราชการหรือละทิ้ง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หน้าที่	ราชการ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ไปเลยเกินกวา ๑๕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วัน โดย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ไมมีเหตุผลอันควร 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เป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นความผิดรายแรงซึ่ง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ควรไล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ออกจากราชการ จะปรานีลดหยอน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ผอน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โทษลง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ได ก็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เพียงปลดออก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จาก	ราชการ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นํา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เงินที่ทุจริตยักยอกไป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แล้วมา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คืน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ก็ดี การ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ที่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เป็นผู้ไม่เคย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กระทํา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ผิด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มาก่อน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ก็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ดี หรือ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มาเหตุอัน ควรปรานีอื่นใด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ไม่เป็น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เหตุเพียงพอที่จะลด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หยอน	ผ่อน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โทษลง</a:t>
            </a:r>
            <a:r>
              <a:rPr lang="th-TH" sz="5600" dirty="0" err="1" smtClean="0">
                <a:latin typeface="TH SarabunIT๙" pitchFamily="34" charset="-34"/>
                <a:cs typeface="TH SarabunIT๙" pitchFamily="34" charset="-34"/>
              </a:rPr>
              <a:t>เป็นให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ออกจากราชการ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ได ก.พ. 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จึง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ขอให้ท่าน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นายกรัฐมนตรีพิจารณา และสมควร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นําเสนอ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คณะรัฐมนตรีมีมติ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ให้กระทรวง ทบวง กรมต่าง 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ๆ 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ถือ	เป็นห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ลักปฏิบัติ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ต่อไป คณะรัฐมนตรีได้ประชุม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ปรึกษาเมื่อวันที่ ๔ ตุลาคม ๒๕๐๓ ลงมติเห็นชอบ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ด้วย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ตามที่ ก.พ.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เสนอ และให้ถือเป็นหลักปฏิบัติ ต่อไป</a:t>
            </a:r>
            <a:endParaRPr lang="th-TH" sz="56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5600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จึง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ขอยืนยันมาเพื่อจัก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ได้ถือเป็น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หลักปฏิบัติ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ต่อไป</a:t>
            </a:r>
            <a:endParaRPr lang="th-TH" sz="5600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					ขอ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แสดงความนับ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ถือ</a:t>
            </a:r>
          </a:p>
          <a:p>
            <a:pPr marL="0" indent="0">
              <a:buNone/>
            </a:pP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				(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ลงชื่อ)   </a:t>
            </a:r>
            <a:r>
              <a:rPr lang="th-TH" sz="5600" b="1" dirty="0" err="1">
                <a:latin typeface="TH SarabunIT๙" pitchFamily="34" charset="-34"/>
                <a:cs typeface="TH SarabunIT๙" pitchFamily="34" charset="-34"/>
              </a:rPr>
              <a:t>มนูญ</a:t>
            </a:r>
            <a:r>
              <a:rPr lang="th-TH" sz="56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5600" b="1" dirty="0" smtClean="0">
                <a:latin typeface="TH SarabunIT๙" pitchFamily="34" charset="-34"/>
                <a:cs typeface="TH SarabunIT๙" pitchFamily="34" charset="-34"/>
              </a:rPr>
              <a:t>บริสุทธิ์</a:t>
            </a:r>
          </a:p>
          <a:p>
            <a:pPr marL="0" indent="0">
              <a:buNone/>
            </a:pPr>
            <a:r>
              <a:rPr lang="th-TH" sz="56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5600" b="1" dirty="0" smtClean="0">
                <a:latin typeface="TH SarabunIT๙" pitchFamily="34" charset="-34"/>
                <a:cs typeface="TH SarabunIT๙" pitchFamily="34" charset="-34"/>
              </a:rPr>
              <a:t>					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นาย</a:t>
            </a:r>
            <a:r>
              <a:rPr lang="th-TH" sz="5600" dirty="0" err="1">
                <a:latin typeface="TH SarabunIT๙" pitchFamily="34" charset="-34"/>
                <a:cs typeface="TH SarabunIT๙" pitchFamily="34" charset="-34"/>
              </a:rPr>
              <a:t>มนูญ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 บริสุทธิ์)   </a:t>
            </a:r>
            <a:endParaRPr lang="th-TH" sz="5600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5600" dirty="0" smtClean="0">
                <a:latin typeface="TH SarabunIT๙" pitchFamily="34" charset="-34"/>
                <a:cs typeface="TH SarabunIT๙" pitchFamily="34" charset="-34"/>
              </a:rPr>
              <a:t>					เลขาธิการ</a:t>
            </a:r>
            <a:r>
              <a:rPr lang="th-TH" sz="5600" dirty="0">
                <a:latin typeface="TH SarabunIT๙" pitchFamily="34" charset="-34"/>
                <a:cs typeface="TH SarabunIT๙" pitchFamily="34" charset="-34"/>
              </a:rPr>
              <a:t>คณะรัฐมนตรี</a:t>
            </a:r>
            <a:endParaRPr lang="th-TH" sz="56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02815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th-TH" sz="16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400" b="1" dirty="0" smtClean="0">
                <a:latin typeface="TH SarabunIT๙" pitchFamily="34" charset="-34"/>
                <a:cs typeface="TH SarabunIT๙" pitchFamily="34" charset="-34"/>
              </a:rPr>
              <a:t>ฐานที่3 ต้องตั้งใจปฏิบัติหน้าที่ให้เกิดผลดี</a:t>
            </a:r>
            <a:br>
              <a:rPr lang="th-TH" sz="14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400" b="1" dirty="0" smtClean="0">
                <a:latin typeface="TH SarabunIT๙" pitchFamily="34" charset="-34"/>
                <a:cs typeface="TH SarabunIT๙" pitchFamily="34" charset="-34"/>
              </a:rPr>
              <a:t>	ตัวบท</a:t>
            </a:r>
            <a:endParaRPr lang="th-TH" sz="1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8326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ข้อ8 พนักงานส่วนตำบลต้องตั้งใจปฏิบัติหน้าที่ราชการให้เกิดผลดีหรือความก้าวหน้าแก่ราชการ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1.มีหน้าที่ราชการ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2.ไม่ตั้งใจปฏิบัติหน้าที่นั้น ให้เกิดผลดีหรือความก้าวหน้าแก่ราชการ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นายแพทย์ได้สั่งการรักษาผู้ป่วยที่มารับการรักษาบาดแผลบริเวณใบหน้าทางโทรศัพท์ แล้วให้ผู้ป่วยกลับบ้านได้ ลงโทษภาคทัณฑ์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ฐานที่4 ต้องไม่ประมาทเลินเล่อในหน้าที่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ตัวบท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ข้อ9 ข้าราชการส่วนท้องถิ่นต้องปฏิบัติหน้าที่ราชการด้วยความอุตสาหะ เอาใจใส่ ระมัดระวังรักษาผลประโยชน์ของทางราชการ และต้องไม่ประมาทเลินเล่อในหน้าที่ราชการ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การประมาทเลินเล่อในหน้าที่ราชการอันเป็นเหตุให้เสียหายแก่ราชการอย่างร้ายแรง เป็นความผิดวินัยอย่างร้ายแรง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1.มีหน้าที่ราชการ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2.ปฏิบัติหน้าที่นั้นโดยไม่อุตสาหะ/ไม่เอาใจใส่/ไม่ระมัดระวังรักษาประโยชน์ของราชการ/ประมาทเลินเล่อ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(ไม่อุตสาหะ และไม่ระมัดระวัง)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ผอ.กองคลัง ไม่ควบคุมดูแลเจ้าหน้าที่จัดเก็บอย่างใกล้ชิด เช่นไม่ตรวจสอบการนำส่งเงินประจำวัน มอบใบเสร็จให้โดยไม่มีการตรวจนับ เป็นเหตุให้เจ้าหน้าที่จัดเก็บยักยอกเงินไปใช้ประโยชน์ส่วนตัว ลงโทษภาคทัณฑ์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(ประมาทเลินเล่อ)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ช่างโยธาอยู่เวรสำนักงานในเวลากลางคืน ได้อ่านหนังสือนอกมุ้งและจุดยากันยุงไว้ เมื่อมีอาการง่วงจึงเข้ามุ้งนอนโดยลืมดับยากันยุง เป็นเหตุให้ไฟไหม้มุ้งและที่นอนทั้งหมด รวมถึงทรัพย์สินอื่นเพียงเล็กน้อย ลงโทษตัดเงินเดือน 10</a:t>
            </a:r>
            <a:r>
              <a:rPr lang="en-US" sz="1800" dirty="0" smtClean="0"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2 เดือน (กฎหมายเดิม)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องค์ประกอบ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วรรคสอง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1.มีหน้าที่ราชการ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2.ประมาทเลินเล่อในการปฏิบัติหน้าที่นั้น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3.เป็นเหตุให้เสียหายแก่ราชการอย่างร้ายแรง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แพทย์เวรไม่รักษาผู้ป่วยเบาหวานอาการหนักอย่างใกล้ชิด ซึ่งพยาบาลได้รายงานถึง 3 ครั้ง แต่ได้สั่งการทางโทรศัพท์ ต่อมาผู้ป่วยถึงแก่ความตาย แม้การตายจะมิใช่ผลโดยตรงที่แพทย์มิได้มาทำการรักษาก็ตาม แต่การกระทำดังกล่าวเป็นการเสียภาพพจน์และชื่อเสียงของทางราชการในการดูแลรักษาผู้ป่วยอย่างร้ายแรง ลงโทษปลดออกจากราชการ</a:t>
            </a:r>
          </a:p>
          <a:p>
            <a:pPr marL="0" indent="0">
              <a:buNone/>
            </a:pPr>
            <a:r>
              <a:rPr lang="th-TH" sz="1800" dirty="0">
                <a:latin typeface="TH SarabunIT๙" pitchFamily="34" charset="-34"/>
                <a:cs typeface="TH SarabunIT๙" pitchFamily="34" charset="-34"/>
              </a:rPr>
              <a:t>	</a:t>
            </a:r>
            <a:endParaRPr lang="th-TH" sz="1800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18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800" dirty="0" smtClean="0"/>
              <a:t>	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567149559"/>
      </p:ext>
    </p:extLst>
  </p:cSld>
  <p:clrMapOvr>
    <a:masterClrMapping/>
  </p:clrMapOvr>
</p:sld>
</file>

<file path=ppt/theme/theme1.xml><?xml version="1.0" encoding="utf-8"?>
<a:theme xmlns:a="http://schemas.openxmlformats.org/drawingml/2006/main" name="เทคนิค">
  <a:themeElements>
    <a:clrScheme name="เทคนิค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เทคนิค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ทคนิค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988</TotalTime>
  <Words>212</Words>
  <Application>Microsoft Office PowerPoint</Application>
  <PresentationFormat>นำเสนอทางหน้าจอ (4:3)</PresentationFormat>
  <Paragraphs>392</Paragraphs>
  <Slides>28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28</vt:i4>
      </vt:variant>
    </vt:vector>
  </HeadingPairs>
  <TitlesOfParts>
    <vt:vector size="29" baseType="lpstr">
      <vt:lpstr>เทคนิค</vt:lpstr>
      <vt:lpstr>วินัยพนักงานส่วนท้องถิ่น</vt:lpstr>
      <vt:lpstr>วินัยพนักงานส่วนท้องถิ่น</vt:lpstr>
      <vt:lpstr>พฤติกรรมการมีวินัย  </vt:lpstr>
      <vt:lpstr>ลักษณะเฉพาะของ วินัย</vt:lpstr>
      <vt:lpstr>ประกาศคณะกรรมการพนักงานส่วนตำบลจังหวัดตรัง เรื่อง หลักเกณฑ์และเงื่อนไขในการสอบสวน การลงโทษทางวินัย พ.ศ.2558 บังคับใช้ ตั้งแต่วันที่ 1 มกราคม พ.ศ.2559 เป็นต้นไป</vt:lpstr>
      <vt:lpstr> ฐานที่2.ต้องซื่อสัตย์สุจริตและเที่ยงธรรม  ตัวบท  ข้อ7.พนักงานส่วนตำบลต้องปฏิบัติหน้าที่ราชการด้วยความซื่อสัตย์สุจริตและเที่ยงธรรม  ห้ามมิให้อาศัยหรือยอมให้ผู้อื่นอาศัยอำนาจหน้าที่ราชการของตนไม่ว่าทางตรงหรือทางอ้อมหาประโยชน์ให้แก่ตนเองหรือผู้อื่น</vt:lpstr>
      <vt:lpstr>     ที่ นร ๐๒๐๕/ว.๒๓๔      สํานักเลขาธิการคณะรัฐมนตรี        ทําเนียบรัฐบาล กท. ๑๐๓๐๐      ๒๔ ธันวาคม ๒๕๓๖     </vt:lpstr>
      <vt:lpstr> ที่ น.ว.  ๑๒๕/๒๕๐๓      สํานักเลขาธิการคณะรัฐมนตรี               ๕ ตุลาคม ๒๕๐๓ </vt:lpstr>
      <vt:lpstr> ฐานที่3 ต้องตั้งใจปฏิบัติหน้าที่ให้เกิดผลดี  ตัวบท</vt:lpstr>
      <vt:lpstr>ฐานที่5 ต้องปฏิบัติราชการตามระเบียบกฎหมาย  ตัวบท  ข้อ 10 ข้าราชการส่วนท้องถิ่นต้องปฏิบัติหน้าที่ราชการให้เป็นไปตามกฎหมาย กฎ ระเบียบของทางราชการ มติคณะรัฐมนตรี และนโยบายของรัฐบาล โดยไม่เสียหายแก่ราชการ</vt:lpstr>
      <vt:lpstr>ฐานที่6 ต้องใส่ใจทราบเหตุเคลื่อนไหวอันตราย  ตัวบท  ข้อ11 ข้าราชการส่วนท้องถิ่นต้องถือว่าเป็นหน้าที่พิเศษที่จะสนใจและรับทราบเหตุการณ์เคลื่อนไหวอันอาจเป็นภยันตรายต่อประเทศชาติ และต้องป้องกันภยันตรายซึ่งจะบังเกิดแก่ประเทศชาติจนเต็มความสามารถ  </vt:lpstr>
      <vt:lpstr>องค์ประกอบ วรรคสอง</vt:lpstr>
      <vt:lpstr>ข้อยกเว้น  แต่ถ้าผู้อยู่ใต้บังคับบัญชาเห็นว่าการปฏิบัติตามคำสั่งนั้น  1.จะทำให้เสียหายแก่ราชการ หรือ  2.จะเป็นการไม่รักษาประโยชน์ของทางราชการ หรือ</vt:lpstr>
      <vt:lpstr>ฐานที่9 ต้องไม่กระทำการข้ามผู้บังคับบัญชาเหนือตน ตัวบท  ข้อ14.ข้าราชการส่วนท้องถิ่นต้องปฏิบัติหน้าที่ราชการโดยมิให้เป็นการกระทำข้ามขั้นผู้บังคับบัญชาเหนือตน เว้นแต่ผู้บังคับบัญชาเหนือขึ้นไปเป็นผู้สั่งให้กระทำ หรือได้รับอนุญาตเป็นพิเศษชั่วครั้งคราว</vt:lpstr>
      <vt:lpstr>   ฐานที่10.ต้องไม่รายงานเท็จ ตัวบท  ข้อ15.ข้าราชการส่วนท้องถิ่นต้องไม่รายงานเท็จต่อผู้บังคับบัญชา การรายงานโดยปกปิดข้อความซึ่งควรต้องแจ้ง ถือว่าเป็นรายงานเท็จด้วย  การรายงานเท็จต่อผู้บังคับบัญชา อันเป็นเหตุให้เสียหายแก่ราชการอย่างร้ายแรง เป็นความผิดวินัยอย่างร้ายแรง  </vt:lpstr>
      <vt:lpstr>ฐานที่11 ต้องถือและปฏิบัติตามแบบธรรมเนียม ตัวบท  ข้อ16 ข้าราชการส่วนท้องถิ่นต้องถือและปฏิบัติตามระเบียบและแบบธรรมเนียมของทางราชการ </vt:lpstr>
      <vt:lpstr>องค์ประกอบ วรรคหนึ่ง  1.มีหน้าที่ราชการ  2.ละทิ้งหรือทอดทิ้งหน้าที่</vt:lpstr>
      <vt:lpstr>ฐานที่ 13 ต้องสุภาพเรียบร้อย รักษาความสามัคคี ตัวบท  ข้อ18 ข้าราชการส่วนท้องถิ่น ต้องสุภาพเรียบร้อย รักษาความสามัคคี และต้องไม่กระทำการอย่างใดที่เป็นการกลั่นแกล้งกัน และต้องช่วยเหลือกันในการปฏิบัติราชการระหว่างข้าราชการส่วนท้องถิ่น(ประเภทเดียว)ด้วยกันและผู้ร่วมปฏิบัติราชการ</vt:lpstr>
      <vt:lpstr>ฐานที่14 ต้องไม่ดูหมิ่นประชาชนผู้ติดต่อราชการ ตัวบท  ข้อ 19 ข้าราชการส่วนท้องถิ่น ต้องต้อนรับ ให้ความสะดวก ให้ความเป็นธรรม และการสงเคราะห์ แก่ประชาชนผู้ติดต่อราชการเกี่ยวกับหน้าที่ของตนโดยไม่ชักช้า และด้วยความสุภาพเรียบร้อย ห้ามมิให้ดูหมิ่นเหยียดหยาม กดขี่ หรือข่มเหงประชาชนผู้ติดต่อราชการ</vt:lpstr>
      <vt:lpstr>ฐานที่ 15 ต้องไม่กระทำการให้เสื่อมเกียรติ ตัวบท  ข้อ 20 ข้าราชการส่วนท้องถิ่น ต้องไม่กระทำการ หรือยอมให้ผู้อื่นกระทำการหาผลประโยชน์อันอาจทำให้เสียความเที่ยงธรรม หรือเสื่อมเสียเกียรติศักดิ์ของตำแหน่งหน้าที่ราชการของตน</vt:lpstr>
      <vt:lpstr>ฐานที่ 17 ต้องวางตนเป็นกลางทางการเมือง ตัวบท  ข้อ 22 ข้าราชการส่วนท้องถิ่น ต้องวางตนเป็นกลางทางการเมืองในการปฏิบัติหน้าที่ราชการ และในการปฏิบัติการอื่นที่เกี่ยวข้องกับประชาชน กับจะต้องปฏิบัติตามระเบียบของทางราชการว่าด้วยมารยาททางการเมืองของข้าราชการโดยอนุโลม</vt:lpstr>
      <vt:lpstr>ฐานที่ 18 ต้องไม่ประพฤติชั่ว ตัวบท  ข้อ 23 ข้าราชการส่วนท้องถิ่น ต้องรักษาชื่อเสียงตน และรักษาเกียรติศักดิ์ของตำแหน่งหน้าที่ราชการของตนมิให้เสื่อมเสีย โดยไม่กระทำการใดๆอันได้ชื่อว่าเป็นผู้ประพฤติชั่ว</vt:lpstr>
      <vt:lpstr>วรรคสอง (ประพฤติชั่วอย่างร้ายแรง)  ลักษณะที่1 เป็นการกระทำผิดอาญาจนได้รับโทษจำคุก หรือโทษที่หนักกว่าจำคุกโดยคำพิพากษาถึงที่สุดให้จำคุก หรือให้รับโทษที่หนักกว่าจำคุก เว้นแต่เป็นโทษสำหรับความผิดที่ได้กระทำโดยประมาทหรือความผิดลหุโทษ</vt:lpstr>
      <vt:lpstr>ตัวอย่างวินัยฐานประพฤติชั่ว (ประพฤติชั่วอย่างไม่ร้ายแรง)  1.กรณีเสพสุรา  </vt:lpstr>
      <vt:lpstr> 3.กรณีเรียกเงินเพื่อพาเข้าทำงาน  เจ้าหน้าที่การเงินและบัญชี หลอกลวงชาวบ้านว่าสามารถฝากบุตรหลานให้เข้ารับราชการได้ และเรียกรับเงินจากราษฎรหลายรายๆละ 150,000 บาท -200,000 บาท ล่วงหน้าก่อน และเมื่อได้รับการบรรจุแล้วจะต้องจ่ายเพิ่มอีกครึ่งหนึ่งที่เหลือ ทั้งที่ตนเองไม่มีหน้าที่รับบุคคลเข้าทำงาน ลงโทษปลดออกจากราชการ </vt:lpstr>
      <vt:lpstr> ข้อ 24 ให้ผู้บังคับบัญชามีหน้าที่เสริมสร้างและพัฒนาให้ผู้อยู่ใต้บังคับบัญชามีวินัย ป้องกันมิให้ผู้อยู่ใต้บังคับบัญชากระทำผิดวินัย และดำเนินการทางวินัยแก่ผู้อยู่ใต้บังคับบัญชาซึ่งมีกรณีอันมีมูลที่ควรกล่าวหาว่ากระทำผิดวินัย</vt:lpstr>
      <vt:lpstr> การกล่าวหาต้องกระทำเป็นหนังสือ ถ้าเป็นการกล่าวหาด้วยวาจาให้ผู้บังคับบัญชาผู้ได้รับฟังการกล่าวหาจัดให้มีการทำบันทึกเป็นหนังสือ และให้ผู้กล่าวหาลงลายมือชื่อไว้เป็นหลักฐานเพื่อดำเนินการตามวรรคห้า</vt:lpstr>
      <vt:lpstr> โทษ 5 สถานดังกล่าวแบ่งออกได้ 3 ระดับ ดังนี้  1.โทษสำหรับการกระทำความผิดวินัยอย่างแรง ได้แก่ไล่ออก ปลดออก ซึ่งหากมีเหตุอันควรลดหย่อนจะนำมาประกอบการพิจารณาลดโทษก็ได้ แต่ห้ามมิให้ลดโทษต่ำกว่าปลดออก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วินัยพนักงานส่วนท้องถิ่น</dc:title>
  <dc:creator>WIN7-32bit</dc:creator>
  <cp:lastModifiedBy>user</cp:lastModifiedBy>
  <cp:revision>104</cp:revision>
  <cp:lastPrinted>2018-08-17T09:14:07Z</cp:lastPrinted>
  <dcterms:created xsi:type="dcterms:W3CDTF">2018-08-06T02:15:04Z</dcterms:created>
  <dcterms:modified xsi:type="dcterms:W3CDTF">2020-10-16T03:24:05Z</dcterms:modified>
</cp:coreProperties>
</file>